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242"/>
  </p:notesMasterIdLst>
  <p:handoutMasterIdLst>
    <p:handoutMasterId r:id="rId243"/>
  </p:handoutMasterIdLst>
  <p:sldIdLst>
    <p:sldId id="256" r:id="rId2"/>
    <p:sldId id="716" r:id="rId3"/>
    <p:sldId id="258" r:id="rId4"/>
    <p:sldId id="259" r:id="rId5"/>
    <p:sldId id="260" r:id="rId6"/>
    <p:sldId id="261" r:id="rId7"/>
    <p:sldId id="345" r:id="rId8"/>
    <p:sldId id="346" r:id="rId9"/>
    <p:sldId id="348" r:id="rId10"/>
    <p:sldId id="350" r:id="rId11"/>
    <p:sldId id="351" r:id="rId12"/>
    <p:sldId id="352" r:id="rId13"/>
    <p:sldId id="353" r:id="rId14"/>
    <p:sldId id="555" r:id="rId15"/>
    <p:sldId id="354" r:id="rId16"/>
    <p:sldId id="355" r:id="rId17"/>
    <p:sldId id="356" r:id="rId18"/>
    <p:sldId id="357" r:id="rId19"/>
    <p:sldId id="358" r:id="rId20"/>
    <p:sldId id="359" r:id="rId21"/>
    <p:sldId id="360" r:id="rId22"/>
    <p:sldId id="361" r:id="rId23"/>
    <p:sldId id="362" r:id="rId24"/>
    <p:sldId id="363" r:id="rId25"/>
    <p:sldId id="364" r:id="rId26"/>
    <p:sldId id="347" r:id="rId27"/>
    <p:sldId id="365" r:id="rId28"/>
    <p:sldId id="366" r:id="rId29"/>
    <p:sldId id="367" r:id="rId30"/>
    <p:sldId id="368" r:id="rId31"/>
    <p:sldId id="556" r:id="rId32"/>
    <p:sldId id="369" r:id="rId33"/>
    <p:sldId id="557" r:id="rId34"/>
    <p:sldId id="370" r:id="rId35"/>
    <p:sldId id="558" r:id="rId36"/>
    <p:sldId id="371" r:id="rId37"/>
    <p:sldId id="373" r:id="rId38"/>
    <p:sldId id="374" r:id="rId39"/>
    <p:sldId id="375" r:id="rId40"/>
    <p:sldId id="559" r:id="rId41"/>
    <p:sldId id="376" r:id="rId42"/>
    <p:sldId id="377" r:id="rId43"/>
    <p:sldId id="378" r:id="rId44"/>
    <p:sldId id="379" r:id="rId45"/>
    <p:sldId id="560" r:id="rId46"/>
    <p:sldId id="382" r:id="rId47"/>
    <p:sldId id="383" r:id="rId48"/>
    <p:sldId id="384" r:id="rId49"/>
    <p:sldId id="561" r:id="rId50"/>
    <p:sldId id="562" r:id="rId51"/>
    <p:sldId id="385" r:id="rId52"/>
    <p:sldId id="563" r:id="rId53"/>
    <p:sldId id="386" r:id="rId54"/>
    <p:sldId id="387" r:id="rId55"/>
    <p:sldId id="388" r:id="rId56"/>
    <p:sldId id="389" r:id="rId57"/>
    <p:sldId id="390" r:id="rId58"/>
    <p:sldId id="391" r:id="rId59"/>
    <p:sldId id="392" r:id="rId60"/>
    <p:sldId id="393" r:id="rId61"/>
    <p:sldId id="394" r:id="rId62"/>
    <p:sldId id="395" r:id="rId63"/>
    <p:sldId id="396" r:id="rId64"/>
    <p:sldId id="397" r:id="rId65"/>
    <p:sldId id="398" r:id="rId66"/>
    <p:sldId id="399" r:id="rId67"/>
    <p:sldId id="400" r:id="rId68"/>
    <p:sldId id="401" r:id="rId69"/>
    <p:sldId id="564" r:id="rId70"/>
    <p:sldId id="565" r:id="rId71"/>
    <p:sldId id="566" r:id="rId72"/>
    <p:sldId id="684" r:id="rId73"/>
    <p:sldId id="567" r:id="rId74"/>
    <p:sldId id="679" r:id="rId75"/>
    <p:sldId id="568" r:id="rId76"/>
    <p:sldId id="569" r:id="rId77"/>
    <p:sldId id="570" r:id="rId78"/>
    <p:sldId id="571" r:id="rId79"/>
    <p:sldId id="573" r:id="rId80"/>
    <p:sldId id="680" r:id="rId81"/>
    <p:sldId id="574" r:id="rId82"/>
    <p:sldId id="575" r:id="rId83"/>
    <p:sldId id="681" r:id="rId84"/>
    <p:sldId id="682" r:id="rId85"/>
    <p:sldId id="686" r:id="rId86"/>
    <p:sldId id="577" r:id="rId87"/>
    <p:sldId id="687" r:id="rId88"/>
    <p:sldId id="688" r:id="rId89"/>
    <p:sldId id="578" r:id="rId90"/>
    <p:sldId id="579" r:id="rId91"/>
    <p:sldId id="689" r:id="rId92"/>
    <p:sldId id="691" r:id="rId93"/>
    <p:sldId id="692" r:id="rId94"/>
    <p:sldId id="690" r:id="rId95"/>
    <p:sldId id="693" r:id="rId96"/>
    <p:sldId id="694" r:id="rId97"/>
    <p:sldId id="695" r:id="rId98"/>
    <p:sldId id="580" r:id="rId99"/>
    <p:sldId id="581" r:id="rId100"/>
    <p:sldId id="582" r:id="rId101"/>
    <p:sldId id="696" r:id="rId102"/>
    <p:sldId id="583" r:id="rId103"/>
    <p:sldId id="697" r:id="rId104"/>
    <p:sldId id="584" r:id="rId105"/>
    <p:sldId id="659" r:id="rId106"/>
    <p:sldId id="660" r:id="rId107"/>
    <p:sldId id="586" r:id="rId108"/>
    <p:sldId id="587" r:id="rId109"/>
    <p:sldId id="698" r:id="rId110"/>
    <p:sldId id="699" r:id="rId111"/>
    <p:sldId id="700" r:id="rId112"/>
    <p:sldId id="588" r:id="rId113"/>
    <p:sldId id="589" r:id="rId114"/>
    <p:sldId id="701" r:id="rId115"/>
    <p:sldId id="702" r:id="rId116"/>
    <p:sldId id="591" r:id="rId117"/>
    <p:sldId id="703" r:id="rId118"/>
    <p:sldId id="704" r:id="rId119"/>
    <p:sldId id="705" r:id="rId120"/>
    <p:sldId id="592" r:id="rId121"/>
    <p:sldId id="593" r:id="rId122"/>
    <p:sldId id="594" r:id="rId123"/>
    <p:sldId id="661" r:id="rId124"/>
    <p:sldId id="662" r:id="rId125"/>
    <p:sldId id="596" r:id="rId126"/>
    <p:sldId id="597" r:id="rId127"/>
    <p:sldId id="663" r:id="rId128"/>
    <p:sldId id="665" r:id="rId129"/>
    <p:sldId id="598" r:id="rId130"/>
    <p:sldId id="666" r:id="rId131"/>
    <p:sldId id="599" r:id="rId132"/>
    <p:sldId id="602" r:id="rId133"/>
    <p:sldId id="603" r:id="rId134"/>
    <p:sldId id="671" r:id="rId135"/>
    <p:sldId id="673" r:id="rId136"/>
    <p:sldId id="595" r:id="rId137"/>
    <p:sldId id="403" r:id="rId138"/>
    <p:sldId id="406" r:id="rId139"/>
    <p:sldId id="407" r:id="rId140"/>
    <p:sldId id="408" r:id="rId141"/>
    <p:sldId id="409" r:id="rId142"/>
    <p:sldId id="410" r:id="rId143"/>
    <p:sldId id="416" r:id="rId144"/>
    <p:sldId id="417" r:id="rId145"/>
    <p:sldId id="433" r:id="rId146"/>
    <p:sldId id="435" r:id="rId147"/>
    <p:sldId id="436" r:id="rId148"/>
    <p:sldId id="437" r:id="rId149"/>
    <p:sldId id="439" r:id="rId150"/>
    <p:sldId id="447" r:id="rId151"/>
    <p:sldId id="464" r:id="rId152"/>
    <p:sldId id="465" r:id="rId153"/>
    <p:sldId id="651" r:id="rId154"/>
    <p:sldId id="706" r:id="rId155"/>
    <p:sldId id="652" r:id="rId156"/>
    <p:sldId id="707" r:id="rId157"/>
    <p:sldId id="653" r:id="rId158"/>
    <p:sldId id="654" r:id="rId159"/>
    <p:sldId id="466" r:id="rId160"/>
    <p:sldId id="468" r:id="rId161"/>
    <p:sldId id="469" r:id="rId162"/>
    <p:sldId id="708" r:id="rId163"/>
    <p:sldId id="709" r:id="rId164"/>
    <p:sldId id="470" r:id="rId165"/>
    <p:sldId id="471" r:id="rId166"/>
    <p:sldId id="710" r:id="rId167"/>
    <p:sldId id="656" r:id="rId168"/>
    <p:sldId id="657" r:id="rId169"/>
    <p:sldId id="658" r:id="rId170"/>
    <p:sldId id="472" r:id="rId171"/>
    <p:sldId id="473" r:id="rId172"/>
    <p:sldId id="474" r:id="rId173"/>
    <p:sldId id="475" r:id="rId174"/>
    <p:sldId id="476" r:id="rId175"/>
    <p:sldId id="477" r:id="rId176"/>
    <p:sldId id="620" r:id="rId177"/>
    <p:sldId id="621" r:id="rId178"/>
    <p:sldId id="478" r:id="rId179"/>
    <p:sldId id="479" r:id="rId180"/>
    <p:sldId id="483" r:id="rId181"/>
    <p:sldId id="484" r:id="rId182"/>
    <p:sldId id="625" r:id="rId183"/>
    <p:sldId id="485" r:id="rId184"/>
    <p:sldId id="627" r:id="rId185"/>
    <p:sldId id="487" r:id="rId186"/>
    <p:sldId id="486" r:id="rId187"/>
    <p:sldId id="615" r:id="rId188"/>
    <p:sldId id="488" r:id="rId189"/>
    <p:sldId id="630" r:id="rId190"/>
    <p:sldId id="490" r:id="rId191"/>
    <p:sldId id="491" r:id="rId192"/>
    <p:sldId id="632" r:id="rId193"/>
    <p:sldId id="493" r:id="rId194"/>
    <p:sldId id="494" r:id="rId195"/>
    <p:sldId id="505" r:id="rId196"/>
    <p:sldId id="506" r:id="rId197"/>
    <p:sldId id="507" r:id="rId198"/>
    <p:sldId id="508" r:id="rId199"/>
    <p:sldId id="509" r:id="rId200"/>
    <p:sldId id="510" r:id="rId201"/>
    <p:sldId id="511" r:id="rId202"/>
    <p:sldId id="517" r:id="rId203"/>
    <p:sldId id="521" r:id="rId204"/>
    <p:sldId id="522" r:id="rId205"/>
    <p:sldId id="532" r:id="rId206"/>
    <p:sldId id="531" r:id="rId207"/>
    <p:sldId id="533" r:id="rId208"/>
    <p:sldId id="534" r:id="rId209"/>
    <p:sldId id="538" r:id="rId210"/>
    <p:sldId id="634" r:id="rId211"/>
    <p:sldId id="635" r:id="rId212"/>
    <p:sldId id="636" r:id="rId213"/>
    <p:sldId id="637" r:id="rId214"/>
    <p:sldId id="638" r:id="rId215"/>
    <p:sldId id="496" r:id="rId216"/>
    <p:sldId id="495" r:id="rId217"/>
    <p:sldId id="497" r:id="rId218"/>
    <p:sldId id="498" r:id="rId219"/>
    <p:sldId id="499" r:id="rId220"/>
    <p:sldId id="500" r:id="rId221"/>
    <p:sldId id="501" r:id="rId222"/>
    <p:sldId id="502" r:id="rId223"/>
    <p:sldId id="503" r:id="rId224"/>
    <p:sldId id="642" r:id="rId225"/>
    <p:sldId id="715" r:id="rId226"/>
    <p:sldId id="543" r:id="rId227"/>
    <p:sldId id="544" r:id="rId228"/>
    <p:sldId id="545" r:id="rId229"/>
    <p:sldId id="546" r:id="rId230"/>
    <p:sldId id="547" r:id="rId231"/>
    <p:sldId id="548" r:id="rId232"/>
    <p:sldId id="549" r:id="rId233"/>
    <p:sldId id="550" r:id="rId234"/>
    <p:sldId id="551" r:id="rId235"/>
    <p:sldId id="552" r:id="rId236"/>
    <p:sldId id="553" r:id="rId237"/>
    <p:sldId id="554" r:id="rId238"/>
    <p:sldId id="712" r:id="rId239"/>
    <p:sldId id="713" r:id="rId240"/>
    <p:sldId id="714" r:id="rId241"/>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Arpita" initials="DA" lastIdx="1" clrIdx="0">
    <p:extLst>
      <p:ext uri="{19B8F6BF-5375-455C-9EA6-DF929625EA0E}">
        <p15:presenceInfo xmlns:p15="http://schemas.microsoft.com/office/powerpoint/2012/main" userId="Dr. Arpi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DBDF"/>
    <a:srgbClr val="006600"/>
    <a:srgbClr val="666633"/>
    <a:srgbClr val="336600"/>
    <a:srgbClr val="000099"/>
    <a:srgbClr val="FEF800"/>
    <a:srgbClr val="E9E4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94660"/>
  </p:normalViewPr>
  <p:slideViewPr>
    <p:cSldViewPr snapToGrid="0">
      <p:cViewPr varScale="1">
        <p:scale>
          <a:sx n="108" d="100"/>
          <a:sy n="108" d="100"/>
        </p:scale>
        <p:origin x="145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900"/>
    </p:cViewPr>
  </p:sorterViewPr>
  <p:notesViewPr>
    <p:cSldViewPr snapToGrid="0">
      <p:cViewPr>
        <p:scale>
          <a:sx n="75" d="100"/>
          <a:sy n="75" d="100"/>
        </p:scale>
        <p:origin x="-1296" y="118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25T16:37:24.406"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dt" sz="quarter" idx="1"/>
          </p:nvPr>
        </p:nvSpPr>
        <p:spPr bwMode="auto">
          <a:xfrm>
            <a:off x="3708400" y="238125"/>
            <a:ext cx="3606800" cy="531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r>
              <a:rPr lang="en-US"/>
              <a:t>MCA-207, Data Communication &amp; Networking</a:t>
            </a:r>
          </a:p>
        </p:txBody>
      </p:sp>
      <p:sp>
        <p:nvSpPr>
          <p:cNvPr id="26628" name="Rectangle 4"/>
          <p:cNvSpPr>
            <a:spLocks noGrp="1" noChangeArrowheads="1"/>
          </p:cNvSpPr>
          <p:nvPr>
            <p:ph type="ftr" sz="quarter" idx="2"/>
          </p:nvPr>
        </p:nvSpPr>
        <p:spPr bwMode="auto">
          <a:xfrm>
            <a:off x="0" y="9120188"/>
            <a:ext cx="7315200" cy="4810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50000"/>
              </a:spcBef>
              <a:defRPr sz="1000" b="1">
                <a:latin typeface="Arial" pitchFamily="34" charset="0"/>
                <a:cs typeface="Arial" pitchFamily="34" charset="0"/>
              </a:defRPr>
            </a:lvl1pPr>
          </a:lstStyle>
          <a:p>
            <a:pPr>
              <a:defRPr/>
            </a:pPr>
            <a:r>
              <a:rPr lang="en-US"/>
              <a:t>© </a:t>
            </a:r>
            <a:r>
              <a:rPr lang="en-US" err="1"/>
              <a:t>Bharati</a:t>
            </a:r>
            <a:r>
              <a:rPr lang="en-US"/>
              <a:t> </a:t>
            </a:r>
            <a:r>
              <a:rPr lang="en-US" err="1"/>
              <a:t>Vidyapeeth’s</a:t>
            </a:r>
            <a:r>
              <a:rPr lang="en-US"/>
              <a:t> Institute of Computer Applications and Management, New Delhi-63 by </a:t>
            </a:r>
            <a:r>
              <a:rPr lang="en-US" err="1"/>
              <a:t>Vishal</a:t>
            </a:r>
            <a:r>
              <a:rPr lang="en-US"/>
              <a:t> Jain  </a:t>
            </a:r>
          </a:p>
          <a:p>
            <a:pPr>
              <a:defRPr/>
            </a:pPr>
            <a:endParaRPr lang="en-US"/>
          </a:p>
        </p:txBody>
      </p:sp>
      <p:sp>
        <p:nvSpPr>
          <p:cNvPr id="26629" name="Rectangle 5"/>
          <p:cNvSpPr>
            <a:spLocks noGrp="1" noChangeArrowheads="1"/>
          </p:cNvSpPr>
          <p:nvPr>
            <p:ph type="sldNum" sz="quarter" idx="3"/>
          </p:nvPr>
        </p:nvSpPr>
        <p:spPr bwMode="auto">
          <a:xfrm>
            <a:off x="4144963" y="8899525"/>
            <a:ext cx="3170237"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000">
                <a:cs typeface="+mn-cs"/>
              </a:defRPr>
            </a:lvl1pPr>
          </a:lstStyle>
          <a:p>
            <a:pPr>
              <a:defRPr/>
            </a:pPr>
            <a:r>
              <a:rPr lang="en-US"/>
              <a:t>U1.</a:t>
            </a:r>
            <a:fld id="{D0AFCCD1-B967-4F0F-94E4-F8C06571BF8C}"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35843"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3717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6"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35847"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A0003C9A-3B9A-4596-830D-66F7DA0A2B1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Arial" pitchFamily="34"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Arial" pitchFamily="34"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Arial" pitchFamily="34"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Arial" pitchFamily="34"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a:noFill/>
        </p:spPr>
        <p:txBody>
          <a:bodyPr/>
          <a:lstStyle/>
          <a:p>
            <a:fld id="{4C36942B-7445-4023-968A-CDE77260A2A8}" type="slidenum">
              <a:rPr lang="en-US" smtClean="0">
                <a:cs typeface="Arial" pitchFamily="34" charset="0"/>
              </a:rPr>
              <a:pPr/>
              <a:t>1</a:t>
            </a:fld>
            <a:endParaRPr lang="en-US">
              <a:cs typeface="Arial" pitchFamily="34" charset="0"/>
            </a:endParaRPr>
          </a:p>
        </p:txBody>
      </p:sp>
      <p:sp>
        <p:nvSpPr>
          <p:cNvPr id="372739" name="Rectangle 2"/>
          <p:cNvSpPr>
            <a:spLocks noGrp="1" noRot="1" noChangeAspect="1" noChangeArrowheads="1" noTextEdit="1"/>
          </p:cNvSpPr>
          <p:nvPr>
            <p:ph type="sldImg"/>
          </p:nvPr>
        </p:nvSpPr>
        <p:spPr>
          <a:ln/>
        </p:spPr>
      </p:sp>
      <p:sp>
        <p:nvSpPr>
          <p:cNvPr id="3727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a:noFill/>
        </p:spPr>
        <p:txBody>
          <a:bodyPr/>
          <a:lstStyle/>
          <a:p>
            <a:fld id="{4AA43CE9-99D1-41F8-9040-2CD10E92E1B3}" type="slidenum">
              <a:rPr lang="en-US" smtClean="0">
                <a:cs typeface="Arial" pitchFamily="34" charset="0"/>
              </a:rPr>
              <a:pPr/>
              <a:t>65</a:t>
            </a:fld>
            <a:endParaRPr lang="en-US">
              <a:cs typeface="Arial" pitchFamily="34" charset="0"/>
            </a:endParaRPr>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7"/>
          <p:cNvSpPr>
            <a:spLocks noGrp="1" noChangeArrowheads="1"/>
          </p:cNvSpPr>
          <p:nvPr>
            <p:ph type="sldNum" sz="quarter" idx="5"/>
          </p:nvPr>
        </p:nvSpPr>
        <p:spPr>
          <a:noFill/>
        </p:spPr>
        <p:txBody>
          <a:bodyPr/>
          <a:lstStyle/>
          <a:p>
            <a:fld id="{7C5B1F73-4F27-4866-9C13-0FC1B4688B6D}" type="slidenum">
              <a:rPr lang="en-US" smtClean="0">
                <a:cs typeface="Arial" pitchFamily="34" charset="0"/>
              </a:rPr>
              <a:pPr/>
              <a:t>205</a:t>
            </a:fld>
            <a:endParaRPr lang="en-US">
              <a:cs typeface="Arial" pitchFamily="34" charset="0"/>
            </a:endParaRPr>
          </a:p>
        </p:txBody>
      </p:sp>
      <p:sp>
        <p:nvSpPr>
          <p:cNvPr id="600067" name="Rectangle 2"/>
          <p:cNvSpPr>
            <a:spLocks noGrp="1" noRot="1" noChangeAspect="1" noChangeArrowheads="1" noTextEdit="1"/>
          </p:cNvSpPr>
          <p:nvPr>
            <p:ph type="sldImg"/>
          </p:nvPr>
        </p:nvSpPr>
        <p:spPr>
          <a:ln/>
        </p:spPr>
      </p:sp>
      <p:sp>
        <p:nvSpPr>
          <p:cNvPr id="6000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571620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a:noFill/>
        </p:spPr>
        <p:txBody>
          <a:bodyPr/>
          <a:lstStyle/>
          <a:p>
            <a:fld id="{DCD1AB56-EBB8-44BD-83B4-E9D0A27B5301}" type="slidenum">
              <a:rPr lang="en-US" smtClean="0">
                <a:cs typeface="Arial" pitchFamily="34" charset="0"/>
              </a:rPr>
              <a:pPr/>
              <a:t>206</a:t>
            </a:fld>
            <a:endParaRPr lang="en-US">
              <a:cs typeface="Arial" pitchFamily="34" charset="0"/>
            </a:endParaRPr>
          </a:p>
        </p:txBody>
      </p:sp>
      <p:sp>
        <p:nvSpPr>
          <p:cNvPr id="599043" name="Rectangle 2"/>
          <p:cNvSpPr>
            <a:spLocks noGrp="1" noRot="1" noChangeAspect="1" noChangeArrowheads="1" noTextEdit="1"/>
          </p:cNvSpPr>
          <p:nvPr>
            <p:ph type="sldImg"/>
          </p:nvPr>
        </p:nvSpPr>
        <p:spPr>
          <a:ln/>
        </p:spPr>
      </p:sp>
      <p:sp>
        <p:nvSpPr>
          <p:cNvPr id="5990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182202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a:noFill/>
        </p:spPr>
        <p:txBody>
          <a:bodyPr/>
          <a:lstStyle/>
          <a:p>
            <a:fld id="{81DF0C12-B037-43AA-BA32-8C55F4B0271B}" type="slidenum">
              <a:rPr lang="en-US" smtClean="0">
                <a:cs typeface="Arial" pitchFamily="34" charset="0"/>
              </a:rPr>
              <a:pPr/>
              <a:t>207</a:t>
            </a:fld>
            <a:endParaRPr lang="en-US">
              <a:cs typeface="Arial" pitchFamily="34" charset="0"/>
            </a:endParaRPr>
          </a:p>
        </p:txBody>
      </p:sp>
      <p:sp>
        <p:nvSpPr>
          <p:cNvPr id="601091" name="Rectangle 2"/>
          <p:cNvSpPr>
            <a:spLocks noGrp="1" noRot="1" noChangeAspect="1" noChangeArrowheads="1" noTextEdit="1"/>
          </p:cNvSpPr>
          <p:nvPr>
            <p:ph type="sldImg"/>
          </p:nvPr>
        </p:nvSpPr>
        <p:spPr>
          <a:ln/>
        </p:spPr>
      </p:sp>
      <p:sp>
        <p:nvSpPr>
          <p:cNvPr id="6010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788522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7"/>
          <p:cNvSpPr>
            <a:spLocks noGrp="1" noChangeArrowheads="1"/>
          </p:cNvSpPr>
          <p:nvPr>
            <p:ph type="sldNum" sz="quarter" idx="5"/>
          </p:nvPr>
        </p:nvSpPr>
        <p:spPr>
          <a:noFill/>
        </p:spPr>
        <p:txBody>
          <a:bodyPr/>
          <a:lstStyle/>
          <a:p>
            <a:fld id="{2E4B9528-C775-4A4F-8170-431D7E300271}" type="slidenum">
              <a:rPr lang="en-US" smtClean="0">
                <a:cs typeface="Arial" pitchFamily="34" charset="0"/>
              </a:rPr>
              <a:pPr/>
              <a:t>208</a:t>
            </a:fld>
            <a:endParaRPr lang="en-US">
              <a:cs typeface="Arial" pitchFamily="34" charset="0"/>
            </a:endParaRPr>
          </a:p>
        </p:txBody>
      </p:sp>
      <p:sp>
        <p:nvSpPr>
          <p:cNvPr id="602115" name="Rectangle 2"/>
          <p:cNvSpPr>
            <a:spLocks noGrp="1" noRot="1" noChangeAspect="1" noChangeArrowheads="1" noTextEdit="1"/>
          </p:cNvSpPr>
          <p:nvPr>
            <p:ph type="sldImg"/>
          </p:nvPr>
        </p:nvSpPr>
        <p:spPr>
          <a:ln/>
        </p:spPr>
      </p:sp>
      <p:sp>
        <p:nvSpPr>
          <p:cNvPr id="6021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588701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7"/>
          <p:cNvSpPr>
            <a:spLocks noGrp="1" noChangeArrowheads="1"/>
          </p:cNvSpPr>
          <p:nvPr>
            <p:ph type="sldNum" sz="quarter" idx="5"/>
          </p:nvPr>
        </p:nvSpPr>
        <p:spPr>
          <a:noFill/>
        </p:spPr>
        <p:txBody>
          <a:bodyPr/>
          <a:lstStyle/>
          <a:p>
            <a:fld id="{5CFB342F-CD3A-4D59-B2FC-D33935842717}" type="slidenum">
              <a:rPr lang="en-US" smtClean="0">
                <a:cs typeface="Arial" pitchFamily="34" charset="0"/>
              </a:rPr>
              <a:pPr/>
              <a:t>209</a:t>
            </a:fld>
            <a:endParaRPr lang="en-US">
              <a:cs typeface="Arial" pitchFamily="34" charset="0"/>
            </a:endParaRPr>
          </a:p>
        </p:txBody>
      </p:sp>
      <p:sp>
        <p:nvSpPr>
          <p:cNvPr id="606211" name="Rectangle 2"/>
          <p:cNvSpPr>
            <a:spLocks noGrp="1" noRot="1" noChangeAspect="1" noChangeArrowheads="1" noTextEdit="1"/>
          </p:cNvSpPr>
          <p:nvPr>
            <p:ph type="sldImg"/>
          </p:nvPr>
        </p:nvSpPr>
        <p:spPr>
          <a:ln/>
        </p:spPr>
      </p:sp>
      <p:sp>
        <p:nvSpPr>
          <p:cNvPr id="6062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286306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7"/>
          <p:cNvSpPr>
            <a:spLocks noGrp="1" noChangeArrowheads="1"/>
          </p:cNvSpPr>
          <p:nvPr>
            <p:ph type="sldNum" sz="quarter" idx="5"/>
          </p:nvPr>
        </p:nvSpPr>
        <p:spPr>
          <a:noFill/>
        </p:spPr>
        <p:txBody>
          <a:bodyPr/>
          <a:lstStyle/>
          <a:p>
            <a:fld id="{8D4BCD7B-B938-423D-AB11-4085B46595E9}" type="slidenum">
              <a:rPr lang="en-US" smtClean="0">
                <a:cs typeface="Arial" pitchFamily="34" charset="0"/>
              </a:rPr>
              <a:pPr/>
              <a:t>210</a:t>
            </a:fld>
            <a:endParaRPr lang="en-US">
              <a:cs typeface="Arial" pitchFamily="34" charset="0"/>
            </a:endParaRPr>
          </a:p>
        </p:txBody>
      </p:sp>
      <p:sp>
        <p:nvSpPr>
          <p:cNvPr id="545795" name="Rectangle 2"/>
          <p:cNvSpPr>
            <a:spLocks noGrp="1" noRot="1" noChangeAspect="1" noChangeArrowheads="1" noTextEdit="1"/>
          </p:cNvSpPr>
          <p:nvPr>
            <p:ph type="sldImg"/>
          </p:nvPr>
        </p:nvSpPr>
        <p:spPr>
          <a:ln/>
        </p:spPr>
      </p:sp>
      <p:sp>
        <p:nvSpPr>
          <p:cNvPr id="545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130901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7"/>
          <p:cNvSpPr>
            <a:spLocks noGrp="1" noChangeArrowheads="1"/>
          </p:cNvSpPr>
          <p:nvPr>
            <p:ph type="sldNum" sz="quarter" idx="5"/>
          </p:nvPr>
        </p:nvSpPr>
        <p:spPr>
          <a:noFill/>
        </p:spPr>
        <p:txBody>
          <a:bodyPr/>
          <a:lstStyle/>
          <a:p>
            <a:fld id="{0792B3D2-FA2E-4572-B8B8-3DC9A0C30333}" type="slidenum">
              <a:rPr lang="en-US" smtClean="0">
                <a:cs typeface="Arial" pitchFamily="34" charset="0"/>
              </a:rPr>
              <a:pPr/>
              <a:t>211</a:t>
            </a:fld>
            <a:endParaRPr lang="en-US">
              <a:cs typeface="Arial" pitchFamily="34" charset="0"/>
            </a:endParaRPr>
          </a:p>
        </p:txBody>
      </p:sp>
      <p:sp>
        <p:nvSpPr>
          <p:cNvPr id="546819" name="Rectangle 2"/>
          <p:cNvSpPr>
            <a:spLocks noGrp="1" noRot="1" noChangeAspect="1" noChangeArrowheads="1" noTextEdit="1"/>
          </p:cNvSpPr>
          <p:nvPr>
            <p:ph type="sldImg"/>
          </p:nvPr>
        </p:nvSpPr>
        <p:spPr>
          <a:ln/>
        </p:spPr>
      </p:sp>
      <p:sp>
        <p:nvSpPr>
          <p:cNvPr id="5468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976571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7"/>
          <p:cNvSpPr>
            <a:spLocks noGrp="1" noChangeArrowheads="1"/>
          </p:cNvSpPr>
          <p:nvPr>
            <p:ph type="sldNum" sz="quarter" idx="5"/>
          </p:nvPr>
        </p:nvSpPr>
        <p:spPr>
          <a:noFill/>
        </p:spPr>
        <p:txBody>
          <a:bodyPr/>
          <a:lstStyle/>
          <a:p>
            <a:fld id="{0807DB30-C973-4BE6-822B-25C84D63B018}" type="slidenum">
              <a:rPr lang="en-US" smtClean="0">
                <a:cs typeface="Arial" pitchFamily="34" charset="0"/>
              </a:rPr>
              <a:pPr/>
              <a:t>212</a:t>
            </a:fld>
            <a:endParaRPr lang="en-US">
              <a:cs typeface="Arial" pitchFamily="34" charset="0"/>
            </a:endParaRPr>
          </a:p>
        </p:txBody>
      </p:sp>
      <p:sp>
        <p:nvSpPr>
          <p:cNvPr id="547843" name="Rectangle 2"/>
          <p:cNvSpPr>
            <a:spLocks noGrp="1" noRot="1" noChangeAspect="1" noChangeArrowheads="1" noTextEdit="1"/>
          </p:cNvSpPr>
          <p:nvPr>
            <p:ph type="sldImg"/>
          </p:nvPr>
        </p:nvSpPr>
        <p:spPr>
          <a:ln/>
        </p:spPr>
      </p:sp>
      <p:sp>
        <p:nvSpPr>
          <p:cNvPr id="5478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665745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7"/>
          <p:cNvSpPr>
            <a:spLocks noGrp="1" noChangeArrowheads="1"/>
          </p:cNvSpPr>
          <p:nvPr>
            <p:ph type="sldNum" sz="quarter" idx="5"/>
          </p:nvPr>
        </p:nvSpPr>
        <p:spPr>
          <a:noFill/>
        </p:spPr>
        <p:txBody>
          <a:bodyPr/>
          <a:lstStyle/>
          <a:p>
            <a:fld id="{2CEC6A6C-ACCE-428C-BFF0-C807E47C9AD9}" type="slidenum">
              <a:rPr lang="en-US" smtClean="0">
                <a:cs typeface="Arial" pitchFamily="34" charset="0"/>
              </a:rPr>
              <a:pPr/>
              <a:t>213</a:t>
            </a:fld>
            <a:endParaRPr lang="en-US">
              <a:cs typeface="Arial" pitchFamily="34" charset="0"/>
            </a:endParaRPr>
          </a:p>
        </p:txBody>
      </p:sp>
      <p:sp>
        <p:nvSpPr>
          <p:cNvPr id="548867" name="Rectangle 2"/>
          <p:cNvSpPr>
            <a:spLocks noGrp="1" noRot="1" noChangeAspect="1" noChangeArrowheads="1" noTextEdit="1"/>
          </p:cNvSpPr>
          <p:nvPr>
            <p:ph type="sldImg"/>
          </p:nvPr>
        </p:nvSpPr>
        <p:spPr>
          <a:ln/>
        </p:spPr>
      </p:sp>
      <p:sp>
        <p:nvSpPr>
          <p:cNvPr id="548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311056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7"/>
          <p:cNvSpPr>
            <a:spLocks noGrp="1" noChangeArrowheads="1"/>
          </p:cNvSpPr>
          <p:nvPr>
            <p:ph type="sldNum" sz="quarter" idx="5"/>
          </p:nvPr>
        </p:nvSpPr>
        <p:spPr>
          <a:noFill/>
        </p:spPr>
        <p:txBody>
          <a:bodyPr/>
          <a:lstStyle/>
          <a:p>
            <a:fld id="{685D80BB-05D5-46A5-BFD1-F1A113C0B329}" type="slidenum">
              <a:rPr lang="en-US" smtClean="0">
                <a:cs typeface="Arial" pitchFamily="34" charset="0"/>
              </a:rPr>
              <a:pPr/>
              <a:t>214</a:t>
            </a:fld>
            <a:endParaRPr lang="en-US">
              <a:cs typeface="Arial" pitchFamily="34" charset="0"/>
            </a:endParaRPr>
          </a:p>
        </p:txBody>
      </p:sp>
      <p:sp>
        <p:nvSpPr>
          <p:cNvPr id="549891" name="Rectangle 2"/>
          <p:cNvSpPr>
            <a:spLocks noGrp="1" noRot="1" noChangeAspect="1" noChangeArrowheads="1" noTextEdit="1"/>
          </p:cNvSpPr>
          <p:nvPr>
            <p:ph type="sldImg"/>
          </p:nvPr>
        </p:nvSpPr>
        <p:spPr>
          <a:ln/>
        </p:spPr>
      </p:sp>
      <p:sp>
        <p:nvSpPr>
          <p:cNvPr id="549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78692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a:spLocks noGrp="1" noChangeArrowheads="1"/>
          </p:cNvSpPr>
          <p:nvPr>
            <p:ph type="sldNum" sz="quarter" idx="5"/>
          </p:nvPr>
        </p:nvSpPr>
        <p:spPr>
          <a:noFill/>
        </p:spPr>
        <p:txBody>
          <a:bodyPr/>
          <a:lstStyle/>
          <a:p>
            <a:fld id="{264D03B2-705C-448C-8D42-BC2C2ECE7992}" type="slidenum">
              <a:rPr lang="en-US" smtClean="0">
                <a:cs typeface="Arial" pitchFamily="34" charset="0"/>
              </a:rPr>
              <a:pPr/>
              <a:t>66</a:t>
            </a:fld>
            <a:endParaRPr lang="en-US">
              <a:cs typeface="Arial" pitchFamily="34" charset="0"/>
            </a:endParaRPr>
          </a:p>
        </p:txBody>
      </p:sp>
      <p:sp>
        <p:nvSpPr>
          <p:cNvPr id="380931" name="Rectangle 2"/>
          <p:cNvSpPr>
            <a:spLocks noGrp="1" noRot="1" noChangeAspect="1" noChangeArrowheads="1" noTextEdit="1"/>
          </p:cNvSpPr>
          <p:nvPr>
            <p:ph type="sldImg"/>
          </p:nvPr>
        </p:nvSpPr>
        <p:spPr>
          <a:ln/>
        </p:spPr>
      </p:sp>
      <p:sp>
        <p:nvSpPr>
          <p:cNvPr id="3809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7"/>
          <p:cNvSpPr>
            <a:spLocks noGrp="1" noChangeArrowheads="1"/>
          </p:cNvSpPr>
          <p:nvPr>
            <p:ph type="sldNum" sz="quarter" idx="5"/>
          </p:nvPr>
        </p:nvSpPr>
        <p:spPr>
          <a:noFill/>
        </p:spPr>
        <p:txBody>
          <a:bodyPr/>
          <a:lstStyle/>
          <a:p>
            <a:fld id="{EEF73C3A-9FD2-4DD6-9008-33D027CF5F7C}" type="slidenum">
              <a:rPr lang="en-US" smtClean="0">
                <a:cs typeface="Arial" pitchFamily="34" charset="0"/>
              </a:rPr>
              <a:pPr/>
              <a:t>215</a:t>
            </a:fld>
            <a:endParaRPr lang="en-US">
              <a:cs typeface="Arial" pitchFamily="34" charset="0"/>
            </a:endParaRPr>
          </a:p>
        </p:txBody>
      </p:sp>
      <p:sp>
        <p:nvSpPr>
          <p:cNvPr id="553987" name="Rectangle 2"/>
          <p:cNvSpPr>
            <a:spLocks noGrp="1" noRot="1" noChangeAspect="1" noChangeArrowheads="1" noTextEdit="1"/>
          </p:cNvSpPr>
          <p:nvPr>
            <p:ph type="sldImg"/>
          </p:nvPr>
        </p:nvSpPr>
        <p:spPr>
          <a:ln/>
        </p:spPr>
      </p:sp>
      <p:sp>
        <p:nvSpPr>
          <p:cNvPr id="553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538542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7"/>
          <p:cNvSpPr>
            <a:spLocks noGrp="1" noChangeArrowheads="1"/>
          </p:cNvSpPr>
          <p:nvPr>
            <p:ph type="sldNum" sz="quarter" idx="5"/>
          </p:nvPr>
        </p:nvSpPr>
        <p:spPr>
          <a:noFill/>
        </p:spPr>
        <p:txBody>
          <a:bodyPr/>
          <a:lstStyle/>
          <a:p>
            <a:fld id="{83B47857-E647-4DA6-BBB4-39E978D76DD7}" type="slidenum">
              <a:rPr lang="en-US" smtClean="0">
                <a:cs typeface="Arial" pitchFamily="34" charset="0"/>
              </a:rPr>
              <a:pPr/>
              <a:t>216</a:t>
            </a:fld>
            <a:endParaRPr lang="en-US">
              <a:cs typeface="Arial" pitchFamily="34" charset="0"/>
            </a:endParaRPr>
          </a:p>
        </p:txBody>
      </p:sp>
      <p:sp>
        <p:nvSpPr>
          <p:cNvPr id="555011" name="Rectangle 2"/>
          <p:cNvSpPr>
            <a:spLocks noGrp="1" noRot="1" noChangeAspect="1" noChangeArrowheads="1" noTextEdit="1"/>
          </p:cNvSpPr>
          <p:nvPr>
            <p:ph type="sldImg"/>
          </p:nvPr>
        </p:nvSpPr>
        <p:spPr>
          <a:ln/>
        </p:spPr>
      </p:sp>
      <p:sp>
        <p:nvSpPr>
          <p:cNvPr id="5550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7"/>
          <p:cNvSpPr>
            <a:spLocks noGrp="1" noChangeArrowheads="1"/>
          </p:cNvSpPr>
          <p:nvPr>
            <p:ph type="sldNum" sz="quarter" idx="5"/>
          </p:nvPr>
        </p:nvSpPr>
        <p:spPr>
          <a:noFill/>
        </p:spPr>
        <p:txBody>
          <a:bodyPr/>
          <a:lstStyle/>
          <a:p>
            <a:fld id="{51870B1F-B7BD-4F80-A2FD-611CCD45F784}" type="slidenum">
              <a:rPr lang="en-US" smtClean="0">
                <a:cs typeface="Arial" pitchFamily="34" charset="0"/>
              </a:rPr>
              <a:pPr/>
              <a:t>217</a:t>
            </a:fld>
            <a:endParaRPr lang="en-US">
              <a:cs typeface="Arial" pitchFamily="34" charset="0"/>
            </a:endParaRPr>
          </a:p>
        </p:txBody>
      </p:sp>
      <p:sp>
        <p:nvSpPr>
          <p:cNvPr id="556035" name="Rectangle 2"/>
          <p:cNvSpPr>
            <a:spLocks noGrp="1" noRot="1" noChangeAspect="1" noChangeArrowheads="1" noTextEdit="1"/>
          </p:cNvSpPr>
          <p:nvPr>
            <p:ph type="sldImg"/>
          </p:nvPr>
        </p:nvSpPr>
        <p:spPr>
          <a:ln/>
        </p:spPr>
      </p:sp>
      <p:sp>
        <p:nvSpPr>
          <p:cNvPr id="5560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484ABB47-E5FB-47CB-87BE-C0502C709B26}" type="slidenum">
              <a:rPr lang="en-US" smtClean="0">
                <a:cs typeface="Arial" pitchFamily="34" charset="0"/>
              </a:rPr>
              <a:pPr/>
              <a:t>218</a:t>
            </a:fld>
            <a:endParaRPr lang="en-US">
              <a:cs typeface="Arial" pitchFamily="34" charset="0"/>
            </a:endParaRPr>
          </a:p>
        </p:txBody>
      </p:sp>
      <p:sp>
        <p:nvSpPr>
          <p:cNvPr id="557059" name="Rectangle 2"/>
          <p:cNvSpPr>
            <a:spLocks noGrp="1" noRot="1" noChangeAspect="1" noChangeArrowheads="1" noTextEdit="1"/>
          </p:cNvSpPr>
          <p:nvPr>
            <p:ph type="sldImg"/>
          </p:nvPr>
        </p:nvSpPr>
        <p:spPr>
          <a:ln/>
        </p:spPr>
      </p:sp>
      <p:sp>
        <p:nvSpPr>
          <p:cNvPr id="5570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7"/>
          <p:cNvSpPr>
            <a:spLocks noGrp="1" noChangeArrowheads="1"/>
          </p:cNvSpPr>
          <p:nvPr>
            <p:ph type="sldNum" sz="quarter" idx="5"/>
          </p:nvPr>
        </p:nvSpPr>
        <p:spPr>
          <a:noFill/>
        </p:spPr>
        <p:txBody>
          <a:bodyPr/>
          <a:lstStyle/>
          <a:p>
            <a:fld id="{AA14E8C0-7B73-4F23-993E-8E7A2CB2D3DD}" type="slidenum">
              <a:rPr lang="en-US" smtClean="0">
                <a:cs typeface="Arial" pitchFamily="34" charset="0"/>
              </a:rPr>
              <a:pPr/>
              <a:t>219</a:t>
            </a:fld>
            <a:endParaRPr lang="en-US">
              <a:cs typeface="Arial" pitchFamily="34" charset="0"/>
            </a:endParaRPr>
          </a:p>
        </p:txBody>
      </p:sp>
      <p:sp>
        <p:nvSpPr>
          <p:cNvPr id="558083" name="Rectangle 2"/>
          <p:cNvSpPr>
            <a:spLocks noGrp="1" noRot="1" noChangeAspect="1" noChangeArrowheads="1" noTextEdit="1"/>
          </p:cNvSpPr>
          <p:nvPr>
            <p:ph type="sldImg"/>
          </p:nvPr>
        </p:nvSpPr>
        <p:spPr>
          <a:ln/>
        </p:spPr>
      </p:sp>
      <p:sp>
        <p:nvSpPr>
          <p:cNvPr id="5580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7"/>
          <p:cNvSpPr>
            <a:spLocks noGrp="1" noChangeArrowheads="1"/>
          </p:cNvSpPr>
          <p:nvPr>
            <p:ph type="sldNum" sz="quarter" idx="5"/>
          </p:nvPr>
        </p:nvSpPr>
        <p:spPr>
          <a:noFill/>
        </p:spPr>
        <p:txBody>
          <a:bodyPr/>
          <a:lstStyle/>
          <a:p>
            <a:fld id="{3AD1DC22-17C6-48BF-8B52-34256ADA9C50}" type="slidenum">
              <a:rPr lang="en-US" smtClean="0">
                <a:cs typeface="Arial" pitchFamily="34" charset="0"/>
              </a:rPr>
              <a:pPr/>
              <a:t>220</a:t>
            </a:fld>
            <a:endParaRPr lang="en-US">
              <a:cs typeface="Arial" pitchFamily="34" charset="0"/>
            </a:endParaRPr>
          </a:p>
        </p:txBody>
      </p:sp>
      <p:sp>
        <p:nvSpPr>
          <p:cNvPr id="559107" name="Rectangle 2"/>
          <p:cNvSpPr>
            <a:spLocks noGrp="1" noRot="1" noChangeAspect="1" noChangeArrowheads="1" noTextEdit="1"/>
          </p:cNvSpPr>
          <p:nvPr>
            <p:ph type="sldImg"/>
          </p:nvPr>
        </p:nvSpPr>
        <p:spPr>
          <a:ln/>
        </p:spPr>
      </p:sp>
      <p:sp>
        <p:nvSpPr>
          <p:cNvPr id="559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7"/>
          <p:cNvSpPr>
            <a:spLocks noGrp="1" noChangeArrowheads="1"/>
          </p:cNvSpPr>
          <p:nvPr>
            <p:ph type="sldNum" sz="quarter" idx="5"/>
          </p:nvPr>
        </p:nvSpPr>
        <p:spPr>
          <a:noFill/>
        </p:spPr>
        <p:txBody>
          <a:bodyPr/>
          <a:lstStyle/>
          <a:p>
            <a:fld id="{54FA14FD-9611-4286-AECF-7D89332F6A65}" type="slidenum">
              <a:rPr lang="en-US" smtClean="0">
                <a:cs typeface="Arial" pitchFamily="34" charset="0"/>
              </a:rPr>
              <a:pPr/>
              <a:t>221</a:t>
            </a:fld>
            <a:endParaRPr lang="en-US">
              <a:cs typeface="Arial" pitchFamily="34" charset="0"/>
            </a:endParaRPr>
          </a:p>
        </p:txBody>
      </p:sp>
      <p:sp>
        <p:nvSpPr>
          <p:cNvPr id="560131" name="Rectangle 2"/>
          <p:cNvSpPr>
            <a:spLocks noGrp="1" noRot="1" noChangeAspect="1" noChangeArrowheads="1" noTextEdit="1"/>
          </p:cNvSpPr>
          <p:nvPr>
            <p:ph type="sldImg"/>
          </p:nvPr>
        </p:nvSpPr>
        <p:spPr>
          <a:ln/>
        </p:spPr>
      </p:sp>
      <p:sp>
        <p:nvSpPr>
          <p:cNvPr id="5601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7"/>
          <p:cNvSpPr>
            <a:spLocks noGrp="1" noChangeArrowheads="1"/>
          </p:cNvSpPr>
          <p:nvPr>
            <p:ph type="sldNum" sz="quarter" idx="5"/>
          </p:nvPr>
        </p:nvSpPr>
        <p:spPr>
          <a:noFill/>
        </p:spPr>
        <p:txBody>
          <a:bodyPr/>
          <a:lstStyle/>
          <a:p>
            <a:fld id="{3E603B06-939F-4B66-810B-EC4196DF25B6}" type="slidenum">
              <a:rPr lang="en-US" smtClean="0">
                <a:cs typeface="Arial" pitchFamily="34" charset="0"/>
              </a:rPr>
              <a:pPr/>
              <a:t>222</a:t>
            </a:fld>
            <a:endParaRPr lang="en-US">
              <a:cs typeface="Arial" pitchFamily="34" charset="0"/>
            </a:endParaRPr>
          </a:p>
        </p:txBody>
      </p:sp>
      <p:sp>
        <p:nvSpPr>
          <p:cNvPr id="561155" name="Rectangle 2"/>
          <p:cNvSpPr>
            <a:spLocks noGrp="1" noRot="1" noChangeAspect="1" noChangeArrowheads="1" noTextEdit="1"/>
          </p:cNvSpPr>
          <p:nvPr>
            <p:ph type="sldImg"/>
          </p:nvPr>
        </p:nvSpPr>
        <p:spPr>
          <a:ln/>
        </p:spPr>
      </p:sp>
      <p:sp>
        <p:nvSpPr>
          <p:cNvPr id="5611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7"/>
          <p:cNvSpPr>
            <a:spLocks noGrp="1" noChangeArrowheads="1"/>
          </p:cNvSpPr>
          <p:nvPr>
            <p:ph type="sldNum" sz="quarter" idx="5"/>
          </p:nvPr>
        </p:nvSpPr>
        <p:spPr>
          <a:noFill/>
        </p:spPr>
        <p:txBody>
          <a:bodyPr/>
          <a:lstStyle/>
          <a:p>
            <a:fld id="{89371E00-5DF4-48AB-8F15-EF886841F82A}" type="slidenum">
              <a:rPr lang="en-US" smtClean="0">
                <a:cs typeface="Arial" pitchFamily="34" charset="0"/>
              </a:rPr>
              <a:pPr/>
              <a:t>223</a:t>
            </a:fld>
            <a:endParaRPr lang="en-US">
              <a:cs typeface="Arial" pitchFamily="34" charset="0"/>
            </a:endParaRPr>
          </a:p>
        </p:txBody>
      </p:sp>
      <p:sp>
        <p:nvSpPr>
          <p:cNvPr id="562179" name="Rectangle 2"/>
          <p:cNvSpPr>
            <a:spLocks noGrp="1" noRot="1" noChangeAspect="1" noChangeArrowheads="1" noTextEdit="1"/>
          </p:cNvSpPr>
          <p:nvPr>
            <p:ph type="sldImg"/>
          </p:nvPr>
        </p:nvSpPr>
        <p:spPr>
          <a:ln/>
        </p:spPr>
      </p:sp>
      <p:sp>
        <p:nvSpPr>
          <p:cNvPr id="5621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7"/>
          <p:cNvSpPr>
            <a:spLocks noGrp="1" noChangeArrowheads="1"/>
          </p:cNvSpPr>
          <p:nvPr>
            <p:ph type="sldNum" sz="quarter" idx="5"/>
          </p:nvPr>
        </p:nvSpPr>
        <p:spPr>
          <a:noFill/>
        </p:spPr>
        <p:txBody>
          <a:bodyPr/>
          <a:lstStyle/>
          <a:p>
            <a:fld id="{D04D8E3C-32A0-4454-B642-FC7BEEFD757D}" type="slidenum">
              <a:rPr lang="en-US" smtClean="0">
                <a:cs typeface="Arial" pitchFamily="34" charset="0"/>
              </a:rPr>
              <a:pPr/>
              <a:t>224</a:t>
            </a:fld>
            <a:endParaRPr lang="en-US">
              <a:cs typeface="Arial" pitchFamily="34" charset="0"/>
            </a:endParaRPr>
          </a:p>
        </p:txBody>
      </p:sp>
      <p:sp>
        <p:nvSpPr>
          <p:cNvPr id="564227" name="Rectangle 2"/>
          <p:cNvSpPr>
            <a:spLocks noGrp="1" noRot="1" noChangeAspect="1" noChangeArrowheads="1" noTextEdit="1"/>
          </p:cNvSpPr>
          <p:nvPr>
            <p:ph type="sldImg"/>
          </p:nvPr>
        </p:nvSpPr>
        <p:spPr>
          <a:ln/>
        </p:spPr>
      </p:sp>
      <p:sp>
        <p:nvSpPr>
          <p:cNvPr id="5642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a:spLocks noGrp="1" noChangeArrowheads="1"/>
          </p:cNvSpPr>
          <p:nvPr>
            <p:ph type="sldNum" sz="quarter" idx="5"/>
          </p:nvPr>
        </p:nvSpPr>
        <p:spPr>
          <a:noFill/>
        </p:spPr>
        <p:txBody>
          <a:bodyPr/>
          <a:lstStyle/>
          <a:p>
            <a:fld id="{C7579F76-0BCD-4D60-8E26-06960F5A9E38}" type="slidenum">
              <a:rPr lang="en-US" smtClean="0">
                <a:cs typeface="Arial" pitchFamily="34" charset="0"/>
              </a:rPr>
              <a:pPr/>
              <a:t>67</a:t>
            </a:fld>
            <a:endParaRPr lang="en-US">
              <a:cs typeface="Arial" pitchFamily="34" charset="0"/>
            </a:endParaRPr>
          </a:p>
        </p:txBody>
      </p:sp>
      <p:sp>
        <p:nvSpPr>
          <p:cNvPr id="381955" name="Rectangle 2"/>
          <p:cNvSpPr>
            <a:spLocks noGrp="1" noRot="1" noChangeAspect="1" noChangeArrowheads="1" noTextEdit="1"/>
          </p:cNvSpPr>
          <p:nvPr>
            <p:ph type="sldImg"/>
          </p:nvPr>
        </p:nvSpPr>
        <p:spPr>
          <a:ln/>
        </p:spPr>
      </p:sp>
      <p:sp>
        <p:nvSpPr>
          <p:cNvPr id="3819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7"/>
          <p:cNvSpPr>
            <a:spLocks noGrp="1" noChangeArrowheads="1"/>
          </p:cNvSpPr>
          <p:nvPr>
            <p:ph type="sldNum" sz="quarter" idx="5"/>
          </p:nvPr>
        </p:nvSpPr>
        <p:spPr>
          <a:noFill/>
        </p:spPr>
        <p:txBody>
          <a:bodyPr/>
          <a:lstStyle/>
          <a:p>
            <a:fld id="{0CF5B989-3BC4-4471-89D6-91ED322AAEEC}" type="slidenum">
              <a:rPr lang="en-US" smtClean="0">
                <a:cs typeface="Arial" pitchFamily="34" charset="0"/>
              </a:rPr>
              <a:pPr/>
              <a:t>225</a:t>
            </a:fld>
            <a:endParaRPr lang="en-US">
              <a:cs typeface="Arial" pitchFamily="34" charset="0"/>
            </a:endParaRPr>
          </a:p>
        </p:txBody>
      </p:sp>
      <p:sp>
        <p:nvSpPr>
          <p:cNvPr id="565251" name="Rectangle 2"/>
          <p:cNvSpPr>
            <a:spLocks noGrp="1" noRot="1" noChangeAspect="1" noChangeArrowheads="1" noTextEdit="1"/>
          </p:cNvSpPr>
          <p:nvPr>
            <p:ph type="sldImg"/>
          </p:nvPr>
        </p:nvSpPr>
        <p:spPr>
          <a:ln/>
        </p:spPr>
      </p:sp>
      <p:sp>
        <p:nvSpPr>
          <p:cNvPr id="5652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7"/>
          <p:cNvSpPr>
            <a:spLocks noGrp="1" noChangeArrowheads="1"/>
          </p:cNvSpPr>
          <p:nvPr>
            <p:ph type="sldNum" sz="quarter" idx="5"/>
          </p:nvPr>
        </p:nvSpPr>
        <p:spPr>
          <a:noFill/>
        </p:spPr>
        <p:txBody>
          <a:bodyPr/>
          <a:lstStyle/>
          <a:p>
            <a:fld id="{1ADFCC7A-AF8D-4AF6-8C74-2FF936B1394E}" type="slidenum">
              <a:rPr lang="en-US" smtClean="0">
                <a:cs typeface="Arial" pitchFamily="34" charset="0"/>
              </a:rPr>
              <a:pPr/>
              <a:t>226</a:t>
            </a:fld>
            <a:endParaRPr lang="en-US">
              <a:cs typeface="Arial" pitchFamily="34" charset="0"/>
            </a:endParaRPr>
          </a:p>
        </p:txBody>
      </p:sp>
      <p:sp>
        <p:nvSpPr>
          <p:cNvPr id="611331" name="Rectangle 2"/>
          <p:cNvSpPr>
            <a:spLocks noGrp="1" noRot="1" noChangeAspect="1" noChangeArrowheads="1" noTextEdit="1"/>
          </p:cNvSpPr>
          <p:nvPr>
            <p:ph type="sldImg"/>
          </p:nvPr>
        </p:nvSpPr>
        <p:spPr>
          <a:ln/>
        </p:spPr>
      </p:sp>
      <p:sp>
        <p:nvSpPr>
          <p:cNvPr id="611332"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7"/>
          <p:cNvSpPr>
            <a:spLocks noGrp="1" noChangeArrowheads="1"/>
          </p:cNvSpPr>
          <p:nvPr>
            <p:ph type="sldNum" sz="quarter" idx="5"/>
          </p:nvPr>
        </p:nvSpPr>
        <p:spPr>
          <a:noFill/>
        </p:spPr>
        <p:txBody>
          <a:bodyPr/>
          <a:lstStyle/>
          <a:p>
            <a:fld id="{2A54AC43-6529-4CBC-A76E-F50C9E3A8430}" type="slidenum">
              <a:rPr lang="en-US" smtClean="0">
                <a:cs typeface="Arial" pitchFamily="34" charset="0"/>
              </a:rPr>
              <a:pPr/>
              <a:t>227</a:t>
            </a:fld>
            <a:endParaRPr lang="en-US">
              <a:cs typeface="Arial" pitchFamily="34" charset="0"/>
            </a:endParaRPr>
          </a:p>
        </p:txBody>
      </p:sp>
      <p:sp>
        <p:nvSpPr>
          <p:cNvPr id="612355" name="Rectangle 2"/>
          <p:cNvSpPr>
            <a:spLocks noGrp="1" noRot="1" noChangeAspect="1" noChangeArrowheads="1" noTextEdit="1"/>
          </p:cNvSpPr>
          <p:nvPr>
            <p:ph type="sldImg"/>
          </p:nvPr>
        </p:nvSpPr>
        <p:spPr>
          <a:ln/>
        </p:spPr>
      </p:sp>
      <p:sp>
        <p:nvSpPr>
          <p:cNvPr id="612356"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a:noFill/>
        </p:spPr>
        <p:txBody>
          <a:bodyPr/>
          <a:lstStyle/>
          <a:p>
            <a:fld id="{6380ED73-1340-44B4-8DB0-0C79C813D58E}" type="slidenum">
              <a:rPr lang="en-US" smtClean="0">
                <a:cs typeface="Arial" pitchFamily="34" charset="0"/>
              </a:rPr>
              <a:pPr/>
              <a:t>228</a:t>
            </a:fld>
            <a:endParaRPr lang="en-US">
              <a:cs typeface="Arial" pitchFamily="34" charset="0"/>
            </a:endParaRPr>
          </a:p>
        </p:txBody>
      </p:sp>
      <p:sp>
        <p:nvSpPr>
          <p:cNvPr id="613379" name="Rectangle 2"/>
          <p:cNvSpPr>
            <a:spLocks noGrp="1" noRot="1" noChangeAspect="1" noChangeArrowheads="1" noTextEdit="1"/>
          </p:cNvSpPr>
          <p:nvPr>
            <p:ph type="sldImg"/>
          </p:nvPr>
        </p:nvSpPr>
        <p:spPr>
          <a:ln/>
        </p:spPr>
      </p:sp>
      <p:sp>
        <p:nvSpPr>
          <p:cNvPr id="613380"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7"/>
          <p:cNvSpPr>
            <a:spLocks noGrp="1" noChangeArrowheads="1"/>
          </p:cNvSpPr>
          <p:nvPr>
            <p:ph type="sldNum" sz="quarter" idx="5"/>
          </p:nvPr>
        </p:nvSpPr>
        <p:spPr>
          <a:noFill/>
        </p:spPr>
        <p:txBody>
          <a:bodyPr/>
          <a:lstStyle/>
          <a:p>
            <a:fld id="{0C87F2F2-9A69-4973-A213-DE3A139CF114}" type="slidenum">
              <a:rPr lang="en-US" smtClean="0">
                <a:cs typeface="Arial" pitchFamily="34" charset="0"/>
              </a:rPr>
              <a:pPr/>
              <a:t>229</a:t>
            </a:fld>
            <a:endParaRPr lang="en-US">
              <a:cs typeface="Arial" pitchFamily="34" charset="0"/>
            </a:endParaRPr>
          </a:p>
        </p:txBody>
      </p:sp>
      <p:sp>
        <p:nvSpPr>
          <p:cNvPr id="614403" name="Rectangle 2"/>
          <p:cNvSpPr>
            <a:spLocks noGrp="1" noRot="1" noChangeAspect="1" noChangeArrowheads="1" noTextEdit="1"/>
          </p:cNvSpPr>
          <p:nvPr>
            <p:ph type="sldImg"/>
          </p:nvPr>
        </p:nvSpPr>
        <p:spPr>
          <a:ln/>
        </p:spPr>
      </p:sp>
      <p:sp>
        <p:nvSpPr>
          <p:cNvPr id="614404"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a:noFill/>
        </p:spPr>
        <p:txBody>
          <a:bodyPr/>
          <a:lstStyle/>
          <a:p>
            <a:fld id="{69A1E367-2A35-48B6-ACEF-EEE45477A377}" type="slidenum">
              <a:rPr lang="en-US" smtClean="0">
                <a:cs typeface="Arial" pitchFamily="34" charset="0"/>
              </a:rPr>
              <a:pPr/>
              <a:t>230</a:t>
            </a:fld>
            <a:endParaRPr lang="en-US">
              <a:cs typeface="Arial" pitchFamily="34" charset="0"/>
            </a:endParaRPr>
          </a:p>
        </p:txBody>
      </p:sp>
      <p:sp>
        <p:nvSpPr>
          <p:cNvPr id="615427" name="Rectangle 2"/>
          <p:cNvSpPr>
            <a:spLocks noGrp="1" noRot="1" noChangeAspect="1" noChangeArrowheads="1" noTextEdit="1"/>
          </p:cNvSpPr>
          <p:nvPr>
            <p:ph type="sldImg"/>
          </p:nvPr>
        </p:nvSpPr>
        <p:spPr>
          <a:ln/>
        </p:spPr>
      </p:sp>
      <p:sp>
        <p:nvSpPr>
          <p:cNvPr id="615428"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7"/>
          <p:cNvSpPr>
            <a:spLocks noGrp="1" noChangeArrowheads="1"/>
          </p:cNvSpPr>
          <p:nvPr>
            <p:ph type="sldNum" sz="quarter" idx="5"/>
          </p:nvPr>
        </p:nvSpPr>
        <p:spPr>
          <a:noFill/>
        </p:spPr>
        <p:txBody>
          <a:bodyPr/>
          <a:lstStyle/>
          <a:p>
            <a:fld id="{AE7F364B-4C04-430C-9D37-D42C87835A2F}" type="slidenum">
              <a:rPr lang="en-US" smtClean="0">
                <a:cs typeface="Arial" pitchFamily="34" charset="0"/>
              </a:rPr>
              <a:pPr/>
              <a:t>231</a:t>
            </a:fld>
            <a:endParaRPr lang="en-US">
              <a:cs typeface="Arial" pitchFamily="34" charset="0"/>
            </a:endParaRPr>
          </a:p>
        </p:txBody>
      </p:sp>
      <p:sp>
        <p:nvSpPr>
          <p:cNvPr id="616451" name="Rectangle 2"/>
          <p:cNvSpPr>
            <a:spLocks noGrp="1" noRot="1" noChangeAspect="1" noChangeArrowheads="1" noTextEdit="1"/>
          </p:cNvSpPr>
          <p:nvPr>
            <p:ph type="sldImg"/>
          </p:nvPr>
        </p:nvSpPr>
        <p:spPr>
          <a:ln/>
        </p:spPr>
      </p:sp>
      <p:sp>
        <p:nvSpPr>
          <p:cNvPr id="616452" name="Rectangle 3"/>
          <p:cNvSpPr>
            <a:spLocks noGrp="1" noChangeArrowheads="1"/>
          </p:cNvSpPr>
          <p:nvPr>
            <p:ph type="body" idx="1"/>
          </p:nvPr>
        </p:nvSpPr>
        <p:spPr>
          <a:noFill/>
          <a:ln/>
        </p:spPr>
        <p:txBody>
          <a:bodyPr/>
          <a:lstStyle/>
          <a:p>
            <a:pPr eaLnBrk="1" hangingPunct="1"/>
            <a:r>
              <a:rPr lang="en-US"/>
              <a:t>IT’S A PRISM NOT THE MUX HERE</a:t>
            </a:r>
            <a:endParaRPr lang="en-I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7"/>
          <p:cNvSpPr>
            <a:spLocks noGrp="1" noChangeArrowheads="1"/>
          </p:cNvSpPr>
          <p:nvPr>
            <p:ph type="sldNum" sz="quarter" idx="5"/>
          </p:nvPr>
        </p:nvSpPr>
        <p:spPr>
          <a:noFill/>
        </p:spPr>
        <p:txBody>
          <a:bodyPr/>
          <a:lstStyle/>
          <a:p>
            <a:fld id="{4121AC82-6582-4FE9-BA21-3CDE7B397BBF}" type="slidenum">
              <a:rPr lang="en-US" smtClean="0">
                <a:cs typeface="Arial" pitchFamily="34" charset="0"/>
              </a:rPr>
              <a:pPr/>
              <a:t>232</a:t>
            </a:fld>
            <a:endParaRPr lang="en-US">
              <a:cs typeface="Arial" pitchFamily="34" charset="0"/>
            </a:endParaRPr>
          </a:p>
        </p:txBody>
      </p:sp>
      <p:sp>
        <p:nvSpPr>
          <p:cNvPr id="617475" name="Rectangle 2"/>
          <p:cNvSpPr>
            <a:spLocks noGrp="1" noRot="1" noChangeAspect="1" noChangeArrowheads="1" noTextEdit="1"/>
          </p:cNvSpPr>
          <p:nvPr>
            <p:ph type="sldImg"/>
          </p:nvPr>
        </p:nvSpPr>
        <p:spPr>
          <a:ln/>
        </p:spPr>
      </p:sp>
      <p:sp>
        <p:nvSpPr>
          <p:cNvPr id="617476"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7"/>
          <p:cNvSpPr>
            <a:spLocks noGrp="1" noChangeArrowheads="1"/>
          </p:cNvSpPr>
          <p:nvPr>
            <p:ph type="sldNum" sz="quarter" idx="5"/>
          </p:nvPr>
        </p:nvSpPr>
        <p:spPr>
          <a:noFill/>
        </p:spPr>
        <p:txBody>
          <a:bodyPr/>
          <a:lstStyle/>
          <a:p>
            <a:fld id="{49C62AD4-D33F-4573-BC85-BEDAAA716D4D}" type="slidenum">
              <a:rPr lang="en-US" smtClean="0">
                <a:cs typeface="Arial" pitchFamily="34" charset="0"/>
              </a:rPr>
              <a:pPr/>
              <a:t>233</a:t>
            </a:fld>
            <a:endParaRPr lang="en-US">
              <a:cs typeface="Arial" pitchFamily="34" charset="0"/>
            </a:endParaRPr>
          </a:p>
        </p:txBody>
      </p:sp>
      <p:sp>
        <p:nvSpPr>
          <p:cNvPr id="618499" name="Rectangle 2"/>
          <p:cNvSpPr>
            <a:spLocks noGrp="1" noRot="1" noChangeAspect="1" noChangeArrowheads="1" noTextEdit="1"/>
          </p:cNvSpPr>
          <p:nvPr>
            <p:ph type="sldImg"/>
          </p:nvPr>
        </p:nvSpPr>
        <p:spPr>
          <a:ln/>
        </p:spPr>
      </p:sp>
      <p:sp>
        <p:nvSpPr>
          <p:cNvPr id="618500"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7"/>
          <p:cNvSpPr>
            <a:spLocks noGrp="1" noChangeArrowheads="1"/>
          </p:cNvSpPr>
          <p:nvPr>
            <p:ph type="sldNum" sz="quarter" idx="5"/>
          </p:nvPr>
        </p:nvSpPr>
        <p:spPr>
          <a:noFill/>
        </p:spPr>
        <p:txBody>
          <a:bodyPr/>
          <a:lstStyle/>
          <a:p>
            <a:fld id="{D4FA67BA-57A3-4227-A67E-8D22A26B7E9E}" type="slidenum">
              <a:rPr lang="en-US" smtClean="0">
                <a:cs typeface="Arial" pitchFamily="34" charset="0"/>
              </a:rPr>
              <a:pPr/>
              <a:t>234</a:t>
            </a:fld>
            <a:endParaRPr lang="en-US">
              <a:cs typeface="Arial" pitchFamily="34" charset="0"/>
            </a:endParaRPr>
          </a:p>
        </p:txBody>
      </p:sp>
      <p:sp>
        <p:nvSpPr>
          <p:cNvPr id="619523" name="Rectangle 2"/>
          <p:cNvSpPr>
            <a:spLocks noGrp="1" noRot="1" noChangeAspect="1" noChangeArrowheads="1" noTextEdit="1"/>
          </p:cNvSpPr>
          <p:nvPr>
            <p:ph type="sldImg"/>
          </p:nvPr>
        </p:nvSpPr>
        <p:spPr>
          <a:ln/>
        </p:spPr>
      </p:sp>
      <p:sp>
        <p:nvSpPr>
          <p:cNvPr id="619524"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a:spLocks noGrp="1" noChangeArrowheads="1"/>
          </p:cNvSpPr>
          <p:nvPr>
            <p:ph type="sldNum" sz="quarter" idx="5"/>
          </p:nvPr>
        </p:nvSpPr>
        <p:spPr>
          <a:noFill/>
        </p:spPr>
        <p:txBody>
          <a:bodyPr/>
          <a:lstStyle/>
          <a:p>
            <a:fld id="{8881A010-B9F8-4F87-989C-0EDF13FDE465}" type="slidenum">
              <a:rPr lang="en-US" smtClean="0">
                <a:cs typeface="Arial" pitchFamily="34" charset="0"/>
              </a:rPr>
              <a:pPr/>
              <a:t>68</a:t>
            </a:fld>
            <a:endParaRPr lang="en-US">
              <a:cs typeface="Arial" pitchFamily="34" charset="0"/>
            </a:endParaRPr>
          </a:p>
        </p:txBody>
      </p:sp>
      <p:sp>
        <p:nvSpPr>
          <p:cNvPr id="382979" name="Rectangle 2"/>
          <p:cNvSpPr>
            <a:spLocks noGrp="1" noRot="1" noChangeAspect="1" noChangeArrowheads="1" noTextEdit="1"/>
          </p:cNvSpPr>
          <p:nvPr>
            <p:ph type="sldImg"/>
          </p:nvPr>
        </p:nvSpPr>
        <p:spPr>
          <a:ln/>
        </p:spPr>
      </p:sp>
      <p:sp>
        <p:nvSpPr>
          <p:cNvPr id="3829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7"/>
          <p:cNvSpPr>
            <a:spLocks noGrp="1" noChangeArrowheads="1"/>
          </p:cNvSpPr>
          <p:nvPr>
            <p:ph type="sldNum" sz="quarter" idx="5"/>
          </p:nvPr>
        </p:nvSpPr>
        <p:spPr>
          <a:noFill/>
        </p:spPr>
        <p:txBody>
          <a:bodyPr/>
          <a:lstStyle/>
          <a:p>
            <a:fld id="{F9C7649B-2C38-43F5-8B50-A768DDE66FD5}" type="slidenum">
              <a:rPr lang="en-US" smtClean="0">
                <a:cs typeface="Arial" pitchFamily="34" charset="0"/>
              </a:rPr>
              <a:pPr/>
              <a:t>235</a:t>
            </a:fld>
            <a:endParaRPr lang="en-US">
              <a:cs typeface="Arial" pitchFamily="34" charset="0"/>
            </a:endParaRPr>
          </a:p>
        </p:txBody>
      </p:sp>
      <p:sp>
        <p:nvSpPr>
          <p:cNvPr id="620547" name="Rectangle 2"/>
          <p:cNvSpPr>
            <a:spLocks noGrp="1" noRot="1" noChangeAspect="1" noChangeArrowheads="1" noTextEdit="1"/>
          </p:cNvSpPr>
          <p:nvPr>
            <p:ph type="sldImg"/>
          </p:nvPr>
        </p:nvSpPr>
        <p:spPr>
          <a:ln/>
        </p:spPr>
      </p:sp>
      <p:sp>
        <p:nvSpPr>
          <p:cNvPr id="620548" name="Rectangle 3"/>
          <p:cNvSpPr>
            <a:spLocks noGrp="1" noChangeArrowheads="1"/>
          </p:cNvSpPr>
          <p:nvPr>
            <p:ph type="body" idx="1"/>
          </p:nvPr>
        </p:nvSpPr>
        <p:spPr>
          <a:noFill/>
          <a:ln/>
        </p:spPr>
        <p:txBody>
          <a:bodyPr/>
          <a:lstStyle/>
          <a:p>
            <a:pPr eaLnBrk="1" hangingPunct="1"/>
            <a:r>
              <a:rPr lang="en-US" dirty="0"/>
              <a:t>5 main components: end device, local loop, </a:t>
            </a:r>
            <a:r>
              <a:rPr lang="en-US" dirty="0" err="1"/>
              <a:t>trunck</a:t>
            </a:r>
            <a:r>
              <a:rPr lang="en-US" dirty="0"/>
              <a:t>, local office/</a:t>
            </a:r>
            <a:r>
              <a:rPr lang="en-US" dirty="0" err="1"/>
              <a:t>tandom</a:t>
            </a:r>
            <a:r>
              <a:rPr lang="en-US" dirty="0"/>
              <a:t> office and reginal office</a:t>
            </a:r>
            <a:endParaRPr lang="en-IN"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7"/>
          <p:cNvSpPr>
            <a:spLocks noGrp="1" noChangeArrowheads="1"/>
          </p:cNvSpPr>
          <p:nvPr>
            <p:ph type="sldNum" sz="quarter" idx="5"/>
          </p:nvPr>
        </p:nvSpPr>
        <p:spPr>
          <a:noFill/>
        </p:spPr>
        <p:txBody>
          <a:bodyPr/>
          <a:lstStyle/>
          <a:p>
            <a:fld id="{B4D21649-0FC6-4418-B7ED-16CF39B76C42}" type="slidenum">
              <a:rPr lang="en-US" smtClean="0">
                <a:cs typeface="Arial" pitchFamily="34" charset="0"/>
              </a:rPr>
              <a:pPr/>
              <a:t>236</a:t>
            </a:fld>
            <a:endParaRPr lang="en-US">
              <a:cs typeface="Arial" pitchFamily="34" charset="0"/>
            </a:endParaRPr>
          </a:p>
        </p:txBody>
      </p:sp>
      <p:sp>
        <p:nvSpPr>
          <p:cNvPr id="621571" name="Rectangle 2"/>
          <p:cNvSpPr>
            <a:spLocks noGrp="1" noRot="1" noChangeAspect="1" noChangeArrowheads="1" noTextEdit="1"/>
          </p:cNvSpPr>
          <p:nvPr>
            <p:ph type="sldImg"/>
          </p:nvPr>
        </p:nvSpPr>
        <p:spPr>
          <a:ln/>
        </p:spPr>
      </p:sp>
      <p:sp>
        <p:nvSpPr>
          <p:cNvPr id="621572"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7"/>
          <p:cNvSpPr>
            <a:spLocks noGrp="1" noChangeArrowheads="1"/>
          </p:cNvSpPr>
          <p:nvPr>
            <p:ph type="sldNum" sz="quarter" idx="5"/>
          </p:nvPr>
        </p:nvSpPr>
        <p:spPr>
          <a:noFill/>
        </p:spPr>
        <p:txBody>
          <a:bodyPr/>
          <a:lstStyle/>
          <a:p>
            <a:fld id="{E1C93FA7-7A42-4A9C-81E9-65077D9CDBB8}" type="slidenum">
              <a:rPr lang="en-US" smtClean="0">
                <a:cs typeface="Arial" pitchFamily="34" charset="0"/>
              </a:rPr>
              <a:pPr/>
              <a:t>237</a:t>
            </a:fld>
            <a:endParaRPr lang="en-US">
              <a:cs typeface="Arial" pitchFamily="34" charset="0"/>
            </a:endParaRPr>
          </a:p>
        </p:txBody>
      </p:sp>
      <p:sp>
        <p:nvSpPr>
          <p:cNvPr id="622595" name="Rectangle 2"/>
          <p:cNvSpPr>
            <a:spLocks noGrp="1" noRot="1" noChangeAspect="1" noChangeArrowheads="1" noTextEdit="1"/>
          </p:cNvSpPr>
          <p:nvPr>
            <p:ph type="sldImg"/>
          </p:nvPr>
        </p:nvSpPr>
        <p:spPr>
          <a:ln/>
        </p:spPr>
      </p:sp>
      <p:sp>
        <p:nvSpPr>
          <p:cNvPr id="622596" name="Rectangle 3"/>
          <p:cNvSpPr>
            <a:spLocks noGrp="1" noChangeArrowheads="1"/>
          </p:cNvSpPr>
          <p:nvPr>
            <p:ph type="body" idx="1"/>
          </p:nvPr>
        </p:nvSpPr>
        <p:spPr>
          <a:noFill/>
          <a:ln/>
        </p:spPr>
        <p:txBody>
          <a:bodyPr/>
          <a:lstStyle/>
          <a:p>
            <a:pPr eaLnBrk="1" hangingPunct="1"/>
            <a:endParaRPr lang="en-I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7"/>
          <p:cNvSpPr>
            <a:spLocks noGrp="1" noChangeArrowheads="1"/>
          </p:cNvSpPr>
          <p:nvPr>
            <p:ph type="sldNum" sz="quarter" idx="5"/>
          </p:nvPr>
        </p:nvSpPr>
        <p:spPr>
          <a:noFill/>
        </p:spPr>
        <p:txBody>
          <a:bodyPr/>
          <a:lstStyle/>
          <a:p>
            <a:fld id="{CD07CC69-5D0C-4404-BFF0-1DADE19F9790}" type="slidenum">
              <a:rPr lang="en-US" smtClean="0">
                <a:cs typeface="Arial" pitchFamily="34" charset="0"/>
              </a:rPr>
              <a:pPr/>
              <a:t>238</a:t>
            </a:fld>
            <a:endParaRPr lang="en-US">
              <a:cs typeface="Arial" pitchFamily="34" charset="0"/>
            </a:endParaRPr>
          </a:p>
        </p:txBody>
      </p:sp>
      <p:sp>
        <p:nvSpPr>
          <p:cNvPr id="623619" name="Rectangle 2"/>
          <p:cNvSpPr>
            <a:spLocks noGrp="1" noChangeArrowheads="1"/>
          </p:cNvSpPr>
          <p:nvPr>
            <p:ph type="body" idx="1"/>
          </p:nvPr>
        </p:nvSpPr>
        <p:spPr>
          <a:xfrm>
            <a:off x="976313" y="4562475"/>
            <a:ext cx="5362575" cy="4044950"/>
          </a:xfrm>
          <a:noFill/>
          <a:ln/>
        </p:spPr>
        <p:txBody>
          <a:bodyPr lIns="89067" tIns="43752" rIns="89067" bIns="43752"/>
          <a:lstStyle/>
          <a:p>
            <a:pPr eaLnBrk="1" hangingPunct="1"/>
            <a:endParaRPr lang="en-IN"/>
          </a:p>
        </p:txBody>
      </p:sp>
      <p:sp>
        <p:nvSpPr>
          <p:cNvPr id="623620" name="Rectangle 3"/>
          <p:cNvSpPr>
            <a:spLocks noGrp="1" noRot="1" noChangeAspect="1" noChangeArrowheads="1" noTextEdit="1"/>
          </p:cNvSpPr>
          <p:nvPr>
            <p:ph type="sldImg"/>
          </p:nvPr>
        </p:nvSpPr>
        <p:spPr>
          <a:xfrm>
            <a:off x="1419225" y="839788"/>
            <a:ext cx="4479925" cy="3359150"/>
          </a:xfrm>
          <a:ln w="12700" cap="flat">
            <a:solidFill>
              <a:schemeClr val="tx1"/>
            </a:solidFill>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7"/>
          <p:cNvSpPr>
            <a:spLocks noGrp="1" noChangeArrowheads="1"/>
          </p:cNvSpPr>
          <p:nvPr>
            <p:ph type="sldNum" sz="quarter" idx="5"/>
          </p:nvPr>
        </p:nvSpPr>
        <p:spPr>
          <a:noFill/>
        </p:spPr>
        <p:txBody>
          <a:bodyPr/>
          <a:lstStyle/>
          <a:p>
            <a:fld id="{74D3F837-A53A-4EBC-8F94-C200C5CCEEB2}" type="slidenum">
              <a:rPr lang="en-US" smtClean="0">
                <a:cs typeface="Arial" pitchFamily="34" charset="0"/>
              </a:rPr>
              <a:pPr/>
              <a:t>239</a:t>
            </a:fld>
            <a:endParaRPr lang="en-US">
              <a:cs typeface="Arial" pitchFamily="34" charset="0"/>
            </a:endParaRPr>
          </a:p>
        </p:txBody>
      </p:sp>
      <p:sp>
        <p:nvSpPr>
          <p:cNvPr id="624643" name="Rectangle 2"/>
          <p:cNvSpPr>
            <a:spLocks noGrp="1" noChangeArrowheads="1"/>
          </p:cNvSpPr>
          <p:nvPr>
            <p:ph type="body" idx="1"/>
          </p:nvPr>
        </p:nvSpPr>
        <p:spPr>
          <a:xfrm>
            <a:off x="976313" y="4562475"/>
            <a:ext cx="5362575" cy="4044950"/>
          </a:xfrm>
          <a:noFill/>
          <a:ln/>
        </p:spPr>
        <p:txBody>
          <a:bodyPr lIns="89067" tIns="43752" rIns="89067" bIns="43752"/>
          <a:lstStyle/>
          <a:p>
            <a:pPr eaLnBrk="1" hangingPunct="1"/>
            <a:endParaRPr lang="en-IN"/>
          </a:p>
        </p:txBody>
      </p:sp>
      <p:sp>
        <p:nvSpPr>
          <p:cNvPr id="624644" name="Rectangle 3"/>
          <p:cNvSpPr>
            <a:spLocks noGrp="1" noRot="1" noChangeAspect="1" noChangeArrowheads="1" noTextEdit="1"/>
          </p:cNvSpPr>
          <p:nvPr>
            <p:ph type="sldImg"/>
          </p:nvPr>
        </p:nvSpPr>
        <p:spPr>
          <a:xfrm>
            <a:off x="1419225" y="839788"/>
            <a:ext cx="4479925" cy="3359150"/>
          </a:xfrm>
          <a:ln w="12700" cap="flat">
            <a:solidFill>
              <a:schemeClr val="tx1"/>
            </a:solidFill>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7"/>
          <p:cNvSpPr>
            <a:spLocks noGrp="1" noChangeArrowheads="1"/>
          </p:cNvSpPr>
          <p:nvPr>
            <p:ph type="sldNum" sz="quarter" idx="5"/>
          </p:nvPr>
        </p:nvSpPr>
        <p:spPr>
          <a:noFill/>
        </p:spPr>
        <p:txBody>
          <a:bodyPr/>
          <a:lstStyle/>
          <a:p>
            <a:fld id="{5A6073A6-DA01-4192-9C6A-D1FBE7E8996C}" type="slidenum">
              <a:rPr lang="en-US" smtClean="0">
                <a:cs typeface="Arial" pitchFamily="34" charset="0"/>
              </a:rPr>
              <a:pPr/>
              <a:t>240</a:t>
            </a:fld>
            <a:endParaRPr lang="en-US">
              <a:cs typeface="Arial" pitchFamily="34" charset="0"/>
            </a:endParaRPr>
          </a:p>
        </p:txBody>
      </p:sp>
      <p:sp>
        <p:nvSpPr>
          <p:cNvPr id="625667" name="Rectangle 2"/>
          <p:cNvSpPr>
            <a:spLocks noGrp="1" noChangeArrowheads="1"/>
          </p:cNvSpPr>
          <p:nvPr>
            <p:ph type="body" idx="1"/>
          </p:nvPr>
        </p:nvSpPr>
        <p:spPr>
          <a:xfrm>
            <a:off x="976313" y="4562475"/>
            <a:ext cx="5362575" cy="4044950"/>
          </a:xfrm>
          <a:noFill/>
          <a:ln/>
        </p:spPr>
        <p:txBody>
          <a:bodyPr lIns="89067" tIns="43752" rIns="89067" bIns="43752"/>
          <a:lstStyle/>
          <a:p>
            <a:pPr eaLnBrk="1" hangingPunct="1"/>
            <a:endParaRPr lang="en-IN"/>
          </a:p>
        </p:txBody>
      </p:sp>
      <p:sp>
        <p:nvSpPr>
          <p:cNvPr id="625668" name="Rectangle 3"/>
          <p:cNvSpPr>
            <a:spLocks noGrp="1" noRot="1" noChangeAspect="1" noChangeArrowheads="1" noTextEdit="1"/>
          </p:cNvSpPr>
          <p:nvPr>
            <p:ph type="sldImg"/>
          </p:nvPr>
        </p:nvSpPr>
        <p:spPr>
          <a:xfrm>
            <a:off x="1419225" y="839788"/>
            <a:ext cx="4479925" cy="3359150"/>
          </a:xfrm>
          <a:ln w="12700" cap="flat">
            <a:solidFill>
              <a:schemeClr val="tx1"/>
            </a:solid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Eg</a:t>
            </a:r>
            <a:r>
              <a:rPr lang="en-US" dirty="0"/>
              <a:t>: used in set top box for cables at home</a:t>
            </a:r>
            <a:endParaRPr lang="en-IN" dirty="0"/>
          </a:p>
        </p:txBody>
      </p:sp>
      <p:sp>
        <p:nvSpPr>
          <p:cNvPr id="4" name="Slide Number Placeholder 3"/>
          <p:cNvSpPr>
            <a:spLocks noGrp="1"/>
          </p:cNvSpPr>
          <p:nvPr>
            <p:ph type="sldNum" sz="quarter" idx="5"/>
          </p:nvPr>
        </p:nvSpPr>
        <p:spPr/>
        <p:txBody>
          <a:bodyPr/>
          <a:lstStyle/>
          <a:p>
            <a:pPr>
              <a:defRPr/>
            </a:pPr>
            <a:fld id="{A0003C9A-3B9A-4596-830D-66F7DA0A2B1D}" type="slidenum">
              <a:rPr lang="en-US" smtClean="0"/>
              <a:pPr>
                <a:defRPr/>
              </a:pPr>
              <a:t>79</a:t>
            </a:fld>
            <a:endParaRPr lang="en-US"/>
          </a:p>
        </p:txBody>
      </p:sp>
    </p:spTree>
    <p:extLst>
      <p:ext uri="{BB962C8B-B14F-4D97-AF65-F5344CB8AC3E}">
        <p14:creationId xmlns:p14="http://schemas.microsoft.com/office/powerpoint/2010/main" val="80839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Coaxial cables are categorized by RG ratings</a:t>
            </a:r>
            <a:endParaRPr lang="en-IN" dirty="0"/>
          </a:p>
        </p:txBody>
      </p:sp>
      <p:sp>
        <p:nvSpPr>
          <p:cNvPr id="4" name="Slide Number Placeholder 3"/>
          <p:cNvSpPr>
            <a:spLocks noGrp="1"/>
          </p:cNvSpPr>
          <p:nvPr>
            <p:ph type="sldNum" sz="quarter" idx="5"/>
          </p:nvPr>
        </p:nvSpPr>
        <p:spPr/>
        <p:txBody>
          <a:bodyPr/>
          <a:lstStyle/>
          <a:p>
            <a:pPr>
              <a:defRPr/>
            </a:pPr>
            <a:fld id="{A0003C9A-3B9A-4596-830D-66F7DA0A2B1D}" type="slidenum">
              <a:rPr lang="en-US" smtClean="0"/>
              <a:pPr>
                <a:defRPr/>
              </a:pPr>
              <a:t>81</a:t>
            </a:fld>
            <a:endParaRPr lang="en-US"/>
          </a:p>
        </p:txBody>
      </p:sp>
    </p:spTree>
    <p:extLst>
      <p:ext uri="{BB962C8B-B14F-4D97-AF65-F5344CB8AC3E}">
        <p14:creationId xmlns:p14="http://schemas.microsoft.com/office/powerpoint/2010/main" val="167343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Wireless medium uses electro magnetic waves to transmit. Wavelength is between crust and trough. Higher wavelength less frequency. Higher frequency less wavelength. Higher frequency, higher energy, so as frequency increases it is harmful with more energy.</a:t>
            </a:r>
            <a:endParaRPr lang="en-IN" dirty="0"/>
          </a:p>
        </p:txBody>
      </p:sp>
      <p:sp>
        <p:nvSpPr>
          <p:cNvPr id="4" name="Slide Number Placeholder 3"/>
          <p:cNvSpPr>
            <a:spLocks noGrp="1"/>
          </p:cNvSpPr>
          <p:nvPr>
            <p:ph type="sldNum" sz="quarter" idx="5"/>
          </p:nvPr>
        </p:nvSpPr>
        <p:spPr/>
        <p:txBody>
          <a:bodyPr/>
          <a:lstStyle/>
          <a:p>
            <a:pPr>
              <a:defRPr/>
            </a:pPr>
            <a:fld id="{A0003C9A-3B9A-4596-830D-66F7DA0A2B1D}" type="slidenum">
              <a:rPr lang="en-US" smtClean="0"/>
              <a:pPr>
                <a:defRPr/>
              </a:pPr>
              <a:t>107</a:t>
            </a:fld>
            <a:endParaRPr lang="en-US"/>
          </a:p>
        </p:txBody>
      </p:sp>
    </p:spTree>
    <p:extLst>
      <p:ext uri="{BB962C8B-B14F-4D97-AF65-F5344CB8AC3E}">
        <p14:creationId xmlns:p14="http://schemas.microsoft.com/office/powerpoint/2010/main" val="1417904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Omnidirection</a:t>
            </a:r>
            <a:r>
              <a:rPr lang="en-US" dirty="0"/>
              <a:t>: in all directions</a:t>
            </a:r>
            <a:endParaRPr lang="en-IN" dirty="0"/>
          </a:p>
          <a:p>
            <a:endParaRPr lang="en-IN" dirty="0"/>
          </a:p>
        </p:txBody>
      </p:sp>
      <p:sp>
        <p:nvSpPr>
          <p:cNvPr id="4" name="Slide Number Placeholder 3"/>
          <p:cNvSpPr>
            <a:spLocks noGrp="1"/>
          </p:cNvSpPr>
          <p:nvPr>
            <p:ph type="sldNum" sz="quarter" idx="5"/>
          </p:nvPr>
        </p:nvSpPr>
        <p:spPr/>
        <p:txBody>
          <a:bodyPr/>
          <a:lstStyle/>
          <a:p>
            <a:pPr>
              <a:defRPr/>
            </a:pPr>
            <a:fld id="{A0003C9A-3B9A-4596-830D-66F7DA0A2B1D}" type="slidenum">
              <a:rPr lang="en-US" smtClean="0"/>
              <a:pPr>
                <a:defRPr/>
              </a:pPr>
              <a:t>115</a:t>
            </a:fld>
            <a:endParaRPr lang="en-US"/>
          </a:p>
        </p:txBody>
      </p:sp>
    </p:spTree>
    <p:extLst>
      <p:ext uri="{BB962C8B-B14F-4D97-AF65-F5344CB8AC3E}">
        <p14:creationId xmlns:p14="http://schemas.microsoft.com/office/powerpoint/2010/main" val="973966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anchor="b"/>
          <a:lstStyle/>
          <a:p>
            <a:pPr algn="r" eaLnBrk="0" hangingPunct="0"/>
            <a:fld id="{F9656860-2D90-4977-AF81-95177E64E50D}" type="slidenum">
              <a:rPr lang="en-US" sz="1200"/>
              <a:pPr algn="r" eaLnBrk="0" hangingPunct="0"/>
              <a:t>123</a:t>
            </a:fld>
            <a:endParaRPr lang="en-US" sz="1200"/>
          </a:p>
        </p:txBody>
      </p:sp>
      <p:sp>
        <p:nvSpPr>
          <p:cNvPr id="385027" name="Rectangle 2"/>
          <p:cNvSpPr>
            <a:spLocks noGrp="1" noRot="1" noChangeAspect="1" noChangeArrowheads="1" noTextEdit="1"/>
          </p:cNvSpPr>
          <p:nvPr>
            <p:ph type="sldImg"/>
          </p:nvPr>
        </p:nvSpPr>
        <p:spPr>
          <a:ln/>
        </p:spPr>
      </p:sp>
      <p:sp>
        <p:nvSpPr>
          <p:cNvPr id="3850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anchor="b"/>
          <a:lstStyle/>
          <a:p>
            <a:pPr algn="r" eaLnBrk="0" hangingPunct="0"/>
            <a:fld id="{B48A2844-B008-4523-B36F-73B653994BB4}" type="slidenum">
              <a:rPr lang="en-US" sz="1200"/>
              <a:pPr algn="r" eaLnBrk="0" hangingPunct="0"/>
              <a:t>124</a:t>
            </a:fld>
            <a:endParaRPr lang="en-US" sz="1200"/>
          </a:p>
        </p:txBody>
      </p:sp>
      <p:sp>
        <p:nvSpPr>
          <p:cNvPr id="386051" name="Rectangle 2"/>
          <p:cNvSpPr>
            <a:spLocks noGrp="1" noRot="1" noChangeAspect="1" noChangeArrowheads="1" noTextEdit="1"/>
          </p:cNvSpPr>
          <p:nvPr>
            <p:ph type="sldImg"/>
          </p:nvPr>
        </p:nvSpPr>
        <p:spPr>
          <a:ln/>
        </p:spPr>
      </p:sp>
      <p:sp>
        <p:nvSpPr>
          <p:cNvPr id="3860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Tells the address to and from. Routers are used here for delivery of message</a:t>
            </a:r>
            <a:endParaRPr lang="en-IN" dirty="0"/>
          </a:p>
        </p:txBody>
      </p:sp>
      <p:sp>
        <p:nvSpPr>
          <p:cNvPr id="4" name="Slide Number Placeholder 3"/>
          <p:cNvSpPr>
            <a:spLocks noGrp="1"/>
          </p:cNvSpPr>
          <p:nvPr>
            <p:ph type="sldNum" sz="quarter" idx="5"/>
          </p:nvPr>
        </p:nvSpPr>
        <p:spPr/>
        <p:txBody>
          <a:bodyPr/>
          <a:lstStyle/>
          <a:p>
            <a:pPr>
              <a:defRPr/>
            </a:pPr>
            <a:fld id="{A0003C9A-3B9A-4596-830D-66F7DA0A2B1D}" type="slidenum">
              <a:rPr lang="en-US" smtClean="0"/>
              <a:pPr>
                <a:defRPr/>
              </a:pPr>
              <a:t>41</a:t>
            </a:fld>
            <a:endParaRPr lang="en-US"/>
          </a:p>
        </p:txBody>
      </p:sp>
    </p:spTree>
    <p:extLst>
      <p:ext uri="{BB962C8B-B14F-4D97-AF65-F5344CB8AC3E}">
        <p14:creationId xmlns:p14="http://schemas.microsoft.com/office/powerpoint/2010/main" val="720183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7"/>
          <p:cNvSpPr>
            <a:spLocks noGrp="1" noChangeArrowheads="1"/>
          </p:cNvSpPr>
          <p:nvPr>
            <p:ph type="sldNum" sz="quarter" idx="5"/>
          </p:nvPr>
        </p:nvSpPr>
        <p:spPr>
          <a:noFill/>
        </p:spPr>
        <p:txBody>
          <a:bodyPr/>
          <a:lstStyle/>
          <a:p>
            <a:fld id="{6D584C02-97CE-46A1-869C-1347868A3908}" type="slidenum">
              <a:rPr lang="en-US" smtClean="0">
                <a:cs typeface="Arial" pitchFamily="34" charset="0"/>
              </a:rPr>
              <a:pPr/>
              <a:t>125</a:t>
            </a:fld>
            <a:endParaRPr lang="en-US">
              <a:cs typeface="Arial" pitchFamily="34" charset="0"/>
            </a:endParaRPr>
          </a:p>
        </p:txBody>
      </p:sp>
      <p:sp>
        <p:nvSpPr>
          <p:cNvPr id="387075" name="Rectangle 2"/>
          <p:cNvSpPr>
            <a:spLocks noGrp="1" noRot="1" noChangeAspect="1" noChangeArrowheads="1" noTextEdit="1"/>
          </p:cNvSpPr>
          <p:nvPr>
            <p:ph type="sldImg"/>
          </p:nvPr>
        </p:nvSpPr>
        <p:spPr>
          <a:ln/>
        </p:spPr>
      </p:sp>
      <p:sp>
        <p:nvSpPr>
          <p:cNvPr id="3870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p:spPr>
        <p:txBody>
          <a:bodyPr/>
          <a:lstStyle/>
          <a:p>
            <a:fld id="{5BAAFE36-D582-4ACE-A444-19F50514016C}" type="slidenum">
              <a:rPr lang="en-US" smtClean="0">
                <a:cs typeface="Arial" pitchFamily="34" charset="0"/>
              </a:rPr>
              <a:pPr/>
              <a:t>126</a:t>
            </a:fld>
            <a:endParaRPr lang="en-US">
              <a:cs typeface="Arial" pitchFamily="34" charset="0"/>
            </a:endParaRPr>
          </a:p>
        </p:txBody>
      </p:sp>
      <p:sp>
        <p:nvSpPr>
          <p:cNvPr id="388099" name="Rectangle 2"/>
          <p:cNvSpPr>
            <a:spLocks noGrp="1" noRot="1" noChangeAspect="1" noChangeArrowheads="1" noTextEdit="1"/>
          </p:cNvSpPr>
          <p:nvPr>
            <p:ph type="sldImg"/>
          </p:nvPr>
        </p:nvSpPr>
        <p:spPr>
          <a:ln/>
        </p:spPr>
      </p:sp>
      <p:sp>
        <p:nvSpPr>
          <p:cNvPr id="3881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anchor="b"/>
          <a:lstStyle/>
          <a:p>
            <a:pPr algn="r" eaLnBrk="0" hangingPunct="0"/>
            <a:fld id="{D7A32862-0C24-4598-A8C9-BEE2348D42C1}" type="slidenum">
              <a:rPr lang="en-US" sz="1200"/>
              <a:pPr algn="r" eaLnBrk="0" hangingPunct="0"/>
              <a:t>127</a:t>
            </a:fld>
            <a:endParaRPr lang="en-US" sz="1200"/>
          </a:p>
        </p:txBody>
      </p:sp>
      <p:sp>
        <p:nvSpPr>
          <p:cNvPr id="389123" name="Rectangle 2"/>
          <p:cNvSpPr>
            <a:spLocks noGrp="1" noRot="1" noChangeAspect="1" noChangeArrowheads="1" noTextEdit="1"/>
          </p:cNvSpPr>
          <p:nvPr>
            <p:ph type="sldImg"/>
          </p:nvPr>
        </p:nvSpPr>
        <p:spPr>
          <a:ln/>
        </p:spPr>
      </p:sp>
      <p:sp>
        <p:nvSpPr>
          <p:cNvPr id="38912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anchor="b"/>
          <a:lstStyle/>
          <a:p>
            <a:pPr algn="r" eaLnBrk="0" hangingPunct="0"/>
            <a:fld id="{BE75B0BB-ACEF-4846-B40C-92EFB3A97760}" type="slidenum">
              <a:rPr lang="en-US" sz="1200"/>
              <a:pPr algn="r" eaLnBrk="0" hangingPunct="0"/>
              <a:t>128</a:t>
            </a:fld>
            <a:endParaRPr lang="en-US" sz="1200"/>
          </a:p>
        </p:txBody>
      </p:sp>
      <p:sp>
        <p:nvSpPr>
          <p:cNvPr id="391171" name="Rectangle 2"/>
          <p:cNvSpPr>
            <a:spLocks noGrp="1" noRot="1" noChangeAspect="1" noChangeArrowheads="1" noTextEdit="1"/>
          </p:cNvSpPr>
          <p:nvPr>
            <p:ph type="sldImg"/>
          </p:nvPr>
        </p:nvSpPr>
        <p:spPr>
          <a:ln/>
        </p:spPr>
      </p:sp>
      <p:sp>
        <p:nvSpPr>
          <p:cNvPr id="3911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p:cNvSpPr>
            <a:spLocks noGrp="1" noChangeArrowheads="1"/>
          </p:cNvSpPr>
          <p:nvPr>
            <p:ph type="sldNum" sz="quarter" idx="5"/>
          </p:nvPr>
        </p:nvSpPr>
        <p:spPr>
          <a:noFill/>
        </p:spPr>
        <p:txBody>
          <a:bodyPr/>
          <a:lstStyle/>
          <a:p>
            <a:fld id="{32D12E6D-1F6E-4FBD-AE86-742F2A9646BF}" type="slidenum">
              <a:rPr lang="en-US" smtClean="0">
                <a:cs typeface="Arial" pitchFamily="34" charset="0"/>
              </a:rPr>
              <a:pPr/>
              <a:t>129</a:t>
            </a:fld>
            <a:endParaRPr lang="en-US">
              <a:cs typeface="Arial" pitchFamily="34" charset="0"/>
            </a:endParaRPr>
          </a:p>
        </p:txBody>
      </p:sp>
      <p:sp>
        <p:nvSpPr>
          <p:cNvPr id="392195" name="Rectangle 2"/>
          <p:cNvSpPr>
            <a:spLocks noGrp="1" noRot="1" noChangeAspect="1" noChangeArrowheads="1" noTextEdit="1"/>
          </p:cNvSpPr>
          <p:nvPr>
            <p:ph type="sldImg"/>
          </p:nvPr>
        </p:nvSpPr>
        <p:spPr>
          <a:ln/>
        </p:spPr>
      </p:sp>
      <p:sp>
        <p:nvSpPr>
          <p:cNvPr id="3921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anchor="b"/>
          <a:lstStyle/>
          <a:p>
            <a:pPr algn="r" eaLnBrk="0" hangingPunct="0"/>
            <a:fld id="{F6B03E2F-3DC6-4580-8825-B98BF2831746}" type="slidenum">
              <a:rPr lang="en-US" sz="1200"/>
              <a:pPr algn="r" eaLnBrk="0" hangingPunct="0"/>
              <a:t>130</a:t>
            </a:fld>
            <a:endParaRPr lang="en-US" sz="1200"/>
          </a:p>
        </p:txBody>
      </p:sp>
      <p:sp>
        <p:nvSpPr>
          <p:cNvPr id="393219" name="Rectangle 2"/>
          <p:cNvSpPr>
            <a:spLocks noGrp="1" noRot="1" noChangeAspect="1" noChangeArrowheads="1" noTextEdit="1"/>
          </p:cNvSpPr>
          <p:nvPr>
            <p:ph type="sldImg"/>
          </p:nvPr>
        </p:nvSpPr>
        <p:spPr>
          <a:ln/>
        </p:spPr>
      </p:sp>
      <p:sp>
        <p:nvSpPr>
          <p:cNvPr id="3932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925027A7-8913-4CB8-B8ED-4B653C0DA8EC}" type="slidenum">
              <a:rPr lang="en-US" smtClean="0">
                <a:cs typeface="Arial" pitchFamily="34" charset="0"/>
              </a:rPr>
              <a:pPr/>
              <a:t>131</a:t>
            </a:fld>
            <a:endParaRPr lang="en-US">
              <a:cs typeface="Arial" pitchFamily="34" charset="0"/>
            </a:endParaRPr>
          </a:p>
        </p:txBody>
      </p:sp>
      <p:sp>
        <p:nvSpPr>
          <p:cNvPr id="394243" name="Rectangle 2"/>
          <p:cNvSpPr>
            <a:spLocks noGrp="1" noRot="1" noChangeAspect="1" noChangeArrowheads="1" noTextEdit="1"/>
          </p:cNvSpPr>
          <p:nvPr>
            <p:ph type="sldImg"/>
          </p:nvPr>
        </p:nvSpPr>
        <p:spPr>
          <a:ln/>
        </p:spPr>
      </p:sp>
      <p:sp>
        <p:nvSpPr>
          <p:cNvPr id="3942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7"/>
          <p:cNvSpPr>
            <a:spLocks noGrp="1" noChangeArrowheads="1"/>
          </p:cNvSpPr>
          <p:nvPr>
            <p:ph type="sldNum" sz="quarter" idx="5"/>
          </p:nvPr>
        </p:nvSpPr>
        <p:spPr>
          <a:noFill/>
        </p:spPr>
        <p:txBody>
          <a:bodyPr/>
          <a:lstStyle/>
          <a:p>
            <a:fld id="{20B78E32-CEF6-4A36-BE96-49B966BE42DC}" type="slidenum">
              <a:rPr lang="en-US" smtClean="0">
                <a:cs typeface="Arial" pitchFamily="34" charset="0"/>
              </a:rPr>
              <a:pPr/>
              <a:t>132</a:t>
            </a:fld>
            <a:endParaRPr lang="en-US">
              <a:cs typeface="Arial" pitchFamily="34" charset="0"/>
            </a:endParaRPr>
          </a:p>
        </p:txBody>
      </p:sp>
      <p:sp>
        <p:nvSpPr>
          <p:cNvPr id="395267" name="Rectangle 2"/>
          <p:cNvSpPr>
            <a:spLocks noGrp="1" noRot="1" noChangeAspect="1" noChangeArrowheads="1" noTextEdit="1"/>
          </p:cNvSpPr>
          <p:nvPr>
            <p:ph type="sldImg"/>
          </p:nvPr>
        </p:nvSpPr>
        <p:spPr>
          <a:ln/>
        </p:spPr>
      </p:sp>
      <p:sp>
        <p:nvSpPr>
          <p:cNvPr id="3952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7"/>
          <p:cNvSpPr>
            <a:spLocks noGrp="1" noChangeArrowheads="1"/>
          </p:cNvSpPr>
          <p:nvPr>
            <p:ph type="sldNum" sz="quarter" idx="5"/>
          </p:nvPr>
        </p:nvSpPr>
        <p:spPr>
          <a:noFill/>
        </p:spPr>
        <p:txBody>
          <a:bodyPr/>
          <a:lstStyle/>
          <a:p>
            <a:fld id="{0FECC43A-EC5E-416D-8199-D4746EBE96BD}" type="slidenum">
              <a:rPr lang="en-US" smtClean="0">
                <a:cs typeface="Arial" pitchFamily="34" charset="0"/>
              </a:rPr>
              <a:pPr/>
              <a:t>133</a:t>
            </a:fld>
            <a:endParaRPr lang="en-US">
              <a:cs typeface="Arial" pitchFamily="34" charset="0"/>
            </a:endParaRPr>
          </a:p>
        </p:txBody>
      </p:sp>
      <p:sp>
        <p:nvSpPr>
          <p:cNvPr id="398339" name="Rectangle 2"/>
          <p:cNvSpPr>
            <a:spLocks noGrp="1" noRot="1" noChangeAspect="1" noChangeArrowheads="1" noTextEdit="1"/>
          </p:cNvSpPr>
          <p:nvPr>
            <p:ph type="sldImg"/>
          </p:nvPr>
        </p:nvSpPr>
        <p:spPr>
          <a:ln/>
        </p:spPr>
      </p:sp>
      <p:sp>
        <p:nvSpPr>
          <p:cNvPr id="3983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anchor="b"/>
          <a:lstStyle/>
          <a:p>
            <a:pPr algn="r" eaLnBrk="0" hangingPunct="0"/>
            <a:fld id="{B2F40854-1FCC-4DDF-944F-3A587964C4D7}" type="slidenum">
              <a:rPr lang="en-US" sz="1200"/>
              <a:pPr algn="r" eaLnBrk="0" hangingPunct="0"/>
              <a:t>134</a:t>
            </a:fld>
            <a:endParaRPr lang="en-US" sz="1200"/>
          </a:p>
        </p:txBody>
      </p:sp>
      <p:sp>
        <p:nvSpPr>
          <p:cNvPr id="405507" name="Rectangle 2"/>
          <p:cNvSpPr>
            <a:spLocks noGrp="1" noRot="1" noChangeAspect="1" noChangeArrowheads="1" noTextEdit="1"/>
          </p:cNvSpPr>
          <p:nvPr>
            <p:ph type="sldImg"/>
          </p:nvPr>
        </p:nvSpPr>
        <p:spPr>
          <a:ln/>
        </p:spPr>
      </p:sp>
      <p:sp>
        <p:nvSpPr>
          <p:cNvPr id="4055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Breaks the data into segments</a:t>
            </a:r>
            <a:endParaRPr lang="en-IN" dirty="0"/>
          </a:p>
        </p:txBody>
      </p:sp>
      <p:sp>
        <p:nvSpPr>
          <p:cNvPr id="4" name="Slide Number Placeholder 3"/>
          <p:cNvSpPr>
            <a:spLocks noGrp="1"/>
          </p:cNvSpPr>
          <p:nvPr>
            <p:ph type="sldNum" sz="quarter" idx="5"/>
          </p:nvPr>
        </p:nvSpPr>
        <p:spPr/>
        <p:txBody>
          <a:bodyPr/>
          <a:lstStyle/>
          <a:p>
            <a:pPr>
              <a:defRPr/>
            </a:pPr>
            <a:fld id="{A0003C9A-3B9A-4596-830D-66F7DA0A2B1D}" type="slidenum">
              <a:rPr lang="en-US" smtClean="0"/>
              <a:pPr>
                <a:defRPr/>
              </a:pPr>
              <a:t>44</a:t>
            </a:fld>
            <a:endParaRPr lang="en-US"/>
          </a:p>
        </p:txBody>
      </p:sp>
    </p:spTree>
    <p:extLst>
      <p:ext uri="{BB962C8B-B14F-4D97-AF65-F5344CB8AC3E}">
        <p14:creationId xmlns:p14="http://schemas.microsoft.com/office/powerpoint/2010/main" val="3727236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anchor="b"/>
          <a:lstStyle/>
          <a:p>
            <a:pPr algn="r" eaLnBrk="0" hangingPunct="0"/>
            <a:fld id="{C64B565B-B843-46C5-AD86-AC732F7FA936}" type="slidenum">
              <a:rPr lang="en-US" sz="1200"/>
              <a:pPr algn="r" eaLnBrk="0" hangingPunct="0"/>
              <a:t>135</a:t>
            </a:fld>
            <a:endParaRPr lang="en-US" sz="1200"/>
          </a:p>
        </p:txBody>
      </p:sp>
      <p:sp>
        <p:nvSpPr>
          <p:cNvPr id="407555" name="Rectangle 2"/>
          <p:cNvSpPr>
            <a:spLocks noGrp="1" noRot="1" noChangeAspect="1" noChangeArrowheads="1" noTextEdit="1"/>
          </p:cNvSpPr>
          <p:nvPr>
            <p:ph type="sldImg"/>
          </p:nvPr>
        </p:nvSpPr>
        <p:spPr>
          <a:ln/>
        </p:spPr>
      </p:sp>
      <p:sp>
        <p:nvSpPr>
          <p:cNvPr id="4075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7"/>
          <p:cNvSpPr>
            <a:spLocks noGrp="1" noChangeArrowheads="1"/>
          </p:cNvSpPr>
          <p:nvPr>
            <p:ph type="sldNum" sz="quarter" idx="5"/>
          </p:nvPr>
        </p:nvSpPr>
        <p:spPr>
          <a:noFill/>
        </p:spPr>
        <p:txBody>
          <a:bodyPr/>
          <a:lstStyle/>
          <a:p>
            <a:fld id="{EE63A624-D698-4310-B4F3-FC9300E77504}" type="slidenum">
              <a:rPr lang="en-US" smtClean="0">
                <a:cs typeface="Arial" pitchFamily="34" charset="0"/>
              </a:rPr>
              <a:pPr/>
              <a:t>136</a:t>
            </a:fld>
            <a:endParaRPr lang="en-US">
              <a:cs typeface="Arial" pitchFamily="34" charset="0"/>
            </a:endParaRPr>
          </a:p>
        </p:txBody>
      </p:sp>
      <p:sp>
        <p:nvSpPr>
          <p:cNvPr id="413699" name="Rectangle 2"/>
          <p:cNvSpPr>
            <a:spLocks noGrp="1" noRot="1" noChangeAspect="1" noChangeArrowheads="1" noTextEdit="1"/>
          </p:cNvSpPr>
          <p:nvPr>
            <p:ph type="sldImg"/>
          </p:nvPr>
        </p:nvSpPr>
        <p:spPr>
          <a:ln/>
        </p:spPr>
      </p:sp>
      <p:sp>
        <p:nvSpPr>
          <p:cNvPr id="413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fld id="{68653BAD-5D0C-44A7-8968-8DAD0A96AAFE}" type="slidenum">
              <a:rPr lang="en-US" smtClean="0">
                <a:cs typeface="Arial" pitchFamily="34" charset="0"/>
              </a:rPr>
              <a:pPr/>
              <a:t>137</a:t>
            </a:fld>
            <a:endParaRPr lang="en-US">
              <a:cs typeface="Arial" pitchFamily="34" charset="0"/>
            </a:endParaRPr>
          </a:p>
        </p:txBody>
      </p:sp>
      <p:sp>
        <p:nvSpPr>
          <p:cNvPr id="414723" name="Rectangle 2"/>
          <p:cNvSpPr>
            <a:spLocks noGrp="1" noRot="1" noChangeAspect="1" noChangeArrowheads="1" noTextEdit="1"/>
          </p:cNvSpPr>
          <p:nvPr>
            <p:ph type="sldImg"/>
          </p:nvPr>
        </p:nvSpPr>
        <p:spPr>
          <a:ln/>
        </p:spPr>
      </p:sp>
      <p:sp>
        <p:nvSpPr>
          <p:cNvPr id="41472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p:cNvSpPr>
            <a:spLocks noGrp="1" noChangeArrowheads="1"/>
          </p:cNvSpPr>
          <p:nvPr>
            <p:ph type="sldNum" sz="quarter" idx="5"/>
          </p:nvPr>
        </p:nvSpPr>
        <p:spPr>
          <a:noFill/>
        </p:spPr>
        <p:txBody>
          <a:bodyPr/>
          <a:lstStyle/>
          <a:p>
            <a:fld id="{C6133EF7-963B-463E-8DBE-6E4D58CB9AA9}" type="slidenum">
              <a:rPr lang="en-US" smtClean="0">
                <a:cs typeface="Arial" pitchFamily="34" charset="0"/>
              </a:rPr>
              <a:pPr/>
              <a:t>138</a:t>
            </a:fld>
            <a:endParaRPr lang="en-US">
              <a:cs typeface="Arial" pitchFamily="34" charset="0"/>
            </a:endParaRPr>
          </a:p>
        </p:txBody>
      </p:sp>
      <p:sp>
        <p:nvSpPr>
          <p:cNvPr id="417795" name="Rectangle 2"/>
          <p:cNvSpPr>
            <a:spLocks noGrp="1" noRot="1" noChangeAspect="1" noChangeArrowheads="1" noTextEdit="1"/>
          </p:cNvSpPr>
          <p:nvPr>
            <p:ph type="sldImg"/>
          </p:nvPr>
        </p:nvSpPr>
        <p:spPr>
          <a:ln/>
        </p:spPr>
      </p:sp>
      <p:sp>
        <p:nvSpPr>
          <p:cNvPr id="4177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a:noFill/>
        </p:spPr>
        <p:txBody>
          <a:bodyPr/>
          <a:lstStyle/>
          <a:p>
            <a:fld id="{9FE1923B-F0CB-4197-B92A-8A9F0C5871C4}" type="slidenum">
              <a:rPr lang="en-US" smtClean="0">
                <a:cs typeface="Arial" pitchFamily="34" charset="0"/>
              </a:rPr>
              <a:pPr/>
              <a:t>139</a:t>
            </a:fld>
            <a:endParaRPr lang="en-US">
              <a:cs typeface="Arial" pitchFamily="34" charset="0"/>
            </a:endParaRPr>
          </a:p>
        </p:txBody>
      </p:sp>
      <p:sp>
        <p:nvSpPr>
          <p:cNvPr id="418819" name="Rectangle 2"/>
          <p:cNvSpPr>
            <a:spLocks noGrp="1" noRot="1" noChangeAspect="1" noChangeArrowheads="1" noTextEdit="1"/>
          </p:cNvSpPr>
          <p:nvPr>
            <p:ph type="sldImg"/>
          </p:nvPr>
        </p:nvSpPr>
        <p:spPr>
          <a:ln/>
        </p:spPr>
      </p:sp>
      <p:sp>
        <p:nvSpPr>
          <p:cNvPr id="4188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7"/>
          <p:cNvSpPr>
            <a:spLocks noGrp="1" noChangeArrowheads="1"/>
          </p:cNvSpPr>
          <p:nvPr>
            <p:ph type="sldNum" sz="quarter" idx="5"/>
          </p:nvPr>
        </p:nvSpPr>
        <p:spPr>
          <a:noFill/>
        </p:spPr>
        <p:txBody>
          <a:bodyPr/>
          <a:lstStyle/>
          <a:p>
            <a:fld id="{08833C06-FBA8-4950-9CA6-55E2B9B7515B}" type="slidenum">
              <a:rPr lang="en-US" smtClean="0">
                <a:cs typeface="Arial" pitchFamily="34" charset="0"/>
              </a:rPr>
              <a:pPr/>
              <a:t>140</a:t>
            </a:fld>
            <a:endParaRPr lang="en-US">
              <a:cs typeface="Arial" pitchFamily="34" charset="0"/>
            </a:endParaRPr>
          </a:p>
        </p:txBody>
      </p:sp>
      <p:sp>
        <p:nvSpPr>
          <p:cNvPr id="419843" name="Rectangle 2"/>
          <p:cNvSpPr>
            <a:spLocks noGrp="1" noRot="1" noChangeAspect="1" noChangeArrowheads="1" noTextEdit="1"/>
          </p:cNvSpPr>
          <p:nvPr>
            <p:ph type="sldImg"/>
          </p:nvPr>
        </p:nvSpPr>
        <p:spPr>
          <a:ln/>
        </p:spPr>
      </p:sp>
      <p:sp>
        <p:nvSpPr>
          <p:cNvPr id="419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7"/>
          <p:cNvSpPr>
            <a:spLocks noGrp="1" noChangeArrowheads="1"/>
          </p:cNvSpPr>
          <p:nvPr>
            <p:ph type="sldNum" sz="quarter" idx="5"/>
          </p:nvPr>
        </p:nvSpPr>
        <p:spPr>
          <a:noFill/>
        </p:spPr>
        <p:txBody>
          <a:bodyPr/>
          <a:lstStyle/>
          <a:p>
            <a:fld id="{3E2FBB51-D84B-46C4-BEAF-7424DDE1DBC5}" type="slidenum">
              <a:rPr lang="en-US" smtClean="0">
                <a:cs typeface="Arial" pitchFamily="34" charset="0"/>
              </a:rPr>
              <a:pPr/>
              <a:t>141</a:t>
            </a:fld>
            <a:endParaRPr lang="en-US">
              <a:cs typeface="Arial" pitchFamily="34" charset="0"/>
            </a:endParaRPr>
          </a:p>
        </p:txBody>
      </p:sp>
      <p:sp>
        <p:nvSpPr>
          <p:cNvPr id="420867" name="Rectangle 2"/>
          <p:cNvSpPr>
            <a:spLocks noGrp="1" noRot="1" noChangeAspect="1" noChangeArrowheads="1" noTextEdit="1"/>
          </p:cNvSpPr>
          <p:nvPr>
            <p:ph type="sldImg"/>
          </p:nvPr>
        </p:nvSpPr>
        <p:spPr>
          <a:ln/>
        </p:spPr>
      </p:sp>
      <p:sp>
        <p:nvSpPr>
          <p:cNvPr id="420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7"/>
          <p:cNvSpPr>
            <a:spLocks noGrp="1" noChangeArrowheads="1"/>
          </p:cNvSpPr>
          <p:nvPr>
            <p:ph type="sldNum" sz="quarter" idx="5"/>
          </p:nvPr>
        </p:nvSpPr>
        <p:spPr>
          <a:noFill/>
        </p:spPr>
        <p:txBody>
          <a:bodyPr/>
          <a:lstStyle/>
          <a:p>
            <a:fld id="{AC74D010-0B9F-4E1F-9009-40D56D8098F5}" type="slidenum">
              <a:rPr lang="en-US" smtClean="0">
                <a:cs typeface="Arial" pitchFamily="34" charset="0"/>
              </a:rPr>
              <a:pPr/>
              <a:t>142</a:t>
            </a:fld>
            <a:endParaRPr lang="en-US">
              <a:cs typeface="Arial" pitchFamily="34" charset="0"/>
            </a:endParaRPr>
          </a:p>
        </p:txBody>
      </p:sp>
      <p:sp>
        <p:nvSpPr>
          <p:cNvPr id="421891" name="Rectangle 2"/>
          <p:cNvSpPr>
            <a:spLocks noGrp="1" noRot="1" noChangeAspect="1" noChangeArrowheads="1" noTextEdit="1"/>
          </p:cNvSpPr>
          <p:nvPr>
            <p:ph type="sldImg"/>
          </p:nvPr>
        </p:nvSpPr>
        <p:spPr>
          <a:ln/>
        </p:spPr>
      </p:sp>
      <p:sp>
        <p:nvSpPr>
          <p:cNvPr id="4218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a:spLocks noGrp="1" noChangeArrowheads="1"/>
          </p:cNvSpPr>
          <p:nvPr>
            <p:ph type="sldNum" sz="quarter" idx="5"/>
          </p:nvPr>
        </p:nvSpPr>
        <p:spPr>
          <a:noFill/>
        </p:spPr>
        <p:txBody>
          <a:bodyPr/>
          <a:lstStyle/>
          <a:p>
            <a:fld id="{489416BE-D7DF-4784-B42B-C05FCF12C3C7}" type="slidenum">
              <a:rPr lang="en-US" smtClean="0">
                <a:cs typeface="Arial" pitchFamily="34" charset="0"/>
              </a:rPr>
              <a:pPr/>
              <a:t>143</a:t>
            </a:fld>
            <a:endParaRPr lang="en-US">
              <a:cs typeface="Arial" pitchFamily="34" charset="0"/>
            </a:endParaRPr>
          </a:p>
        </p:txBody>
      </p:sp>
      <p:sp>
        <p:nvSpPr>
          <p:cNvPr id="428035" name="Rectangle 2"/>
          <p:cNvSpPr>
            <a:spLocks noGrp="1" noRot="1" noChangeAspect="1" noChangeArrowheads="1" noTextEdit="1"/>
          </p:cNvSpPr>
          <p:nvPr>
            <p:ph type="sldImg"/>
          </p:nvPr>
        </p:nvSpPr>
        <p:spPr>
          <a:ln/>
        </p:spPr>
      </p:sp>
      <p:sp>
        <p:nvSpPr>
          <p:cNvPr id="4280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a:noFill/>
        </p:spPr>
        <p:txBody>
          <a:bodyPr/>
          <a:lstStyle/>
          <a:p>
            <a:fld id="{3CB0928D-0658-4C95-9B3E-A3A5419474FA}" type="slidenum">
              <a:rPr lang="en-US" smtClean="0">
                <a:cs typeface="Arial" pitchFamily="34" charset="0"/>
              </a:rPr>
              <a:pPr/>
              <a:t>144</a:t>
            </a:fld>
            <a:endParaRPr lang="en-US">
              <a:cs typeface="Arial" pitchFamily="34" charset="0"/>
            </a:endParaRPr>
          </a:p>
        </p:txBody>
      </p:sp>
      <p:sp>
        <p:nvSpPr>
          <p:cNvPr id="429059" name="Rectangle 2"/>
          <p:cNvSpPr>
            <a:spLocks noGrp="1" noRot="1" noChangeAspect="1" noChangeArrowheads="1" noTextEdit="1"/>
          </p:cNvSpPr>
          <p:nvPr>
            <p:ph type="sldImg"/>
          </p:nvPr>
        </p:nvSpPr>
        <p:spPr>
          <a:ln/>
        </p:spPr>
      </p:sp>
      <p:sp>
        <p:nvSpPr>
          <p:cNvPr id="4290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a:noFill/>
        </p:spPr>
        <p:txBody>
          <a:bodyPr/>
          <a:lstStyle/>
          <a:p>
            <a:fld id="{D1B46389-7408-4BC2-9C50-F9CD4C6C8F9E}" type="slidenum">
              <a:rPr lang="en-US" smtClean="0">
                <a:cs typeface="Arial" pitchFamily="34" charset="0"/>
              </a:rPr>
              <a:pPr/>
              <a:t>59</a:t>
            </a:fld>
            <a:endParaRPr lang="en-US">
              <a:cs typeface="Arial" pitchFamily="34" charset="0"/>
            </a:endParaRPr>
          </a:p>
        </p:txBody>
      </p:sp>
      <p:sp>
        <p:nvSpPr>
          <p:cNvPr id="373763" name="Rectangle 2"/>
          <p:cNvSpPr>
            <a:spLocks noGrp="1" noRot="1" noChangeAspect="1" noChangeArrowheads="1" noTextEdit="1"/>
          </p:cNvSpPr>
          <p:nvPr>
            <p:ph type="sldImg"/>
          </p:nvPr>
        </p:nvSpPr>
        <p:spPr>
          <a:ln/>
        </p:spPr>
      </p:sp>
      <p:sp>
        <p:nvSpPr>
          <p:cNvPr id="3737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7"/>
          <p:cNvSpPr>
            <a:spLocks noGrp="1" noChangeArrowheads="1"/>
          </p:cNvSpPr>
          <p:nvPr>
            <p:ph type="sldNum" sz="quarter" idx="5"/>
          </p:nvPr>
        </p:nvSpPr>
        <p:spPr>
          <a:noFill/>
        </p:spPr>
        <p:txBody>
          <a:bodyPr/>
          <a:lstStyle/>
          <a:p>
            <a:fld id="{62122017-C1A2-497D-A765-376902D6DFD7}" type="slidenum">
              <a:rPr lang="en-US" smtClean="0">
                <a:cs typeface="Arial" pitchFamily="34" charset="0"/>
              </a:rPr>
              <a:pPr/>
              <a:t>145</a:t>
            </a:fld>
            <a:endParaRPr lang="en-US">
              <a:cs typeface="Arial" pitchFamily="34" charset="0"/>
            </a:endParaRPr>
          </a:p>
        </p:txBody>
      </p:sp>
      <p:sp>
        <p:nvSpPr>
          <p:cNvPr id="445443" name="Rectangle 2"/>
          <p:cNvSpPr>
            <a:spLocks noGrp="1" noRot="1" noChangeAspect="1" noChangeArrowheads="1" noTextEdit="1"/>
          </p:cNvSpPr>
          <p:nvPr>
            <p:ph type="sldImg"/>
          </p:nvPr>
        </p:nvSpPr>
        <p:spPr>
          <a:ln/>
        </p:spPr>
      </p:sp>
      <p:sp>
        <p:nvSpPr>
          <p:cNvPr id="4454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7"/>
          <p:cNvSpPr>
            <a:spLocks noGrp="1" noChangeArrowheads="1"/>
          </p:cNvSpPr>
          <p:nvPr>
            <p:ph type="sldNum" sz="quarter" idx="5"/>
          </p:nvPr>
        </p:nvSpPr>
        <p:spPr>
          <a:noFill/>
        </p:spPr>
        <p:txBody>
          <a:bodyPr/>
          <a:lstStyle/>
          <a:p>
            <a:fld id="{849DA442-AC03-43E5-BAB5-828A38CB496D}" type="slidenum">
              <a:rPr lang="en-US" smtClean="0">
                <a:cs typeface="Arial" pitchFamily="34" charset="0"/>
              </a:rPr>
              <a:pPr/>
              <a:t>146</a:t>
            </a:fld>
            <a:endParaRPr lang="en-US">
              <a:cs typeface="Arial" pitchFamily="34" charset="0"/>
            </a:endParaRPr>
          </a:p>
        </p:txBody>
      </p:sp>
      <p:sp>
        <p:nvSpPr>
          <p:cNvPr id="447491" name="Rectangle 2"/>
          <p:cNvSpPr>
            <a:spLocks noGrp="1" noRot="1" noChangeAspect="1" noChangeArrowheads="1" noTextEdit="1"/>
          </p:cNvSpPr>
          <p:nvPr>
            <p:ph type="sldImg"/>
          </p:nvPr>
        </p:nvSpPr>
        <p:spPr>
          <a:ln/>
        </p:spPr>
      </p:sp>
      <p:sp>
        <p:nvSpPr>
          <p:cNvPr id="4474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7"/>
          <p:cNvSpPr>
            <a:spLocks noGrp="1" noChangeArrowheads="1"/>
          </p:cNvSpPr>
          <p:nvPr>
            <p:ph type="sldNum" sz="quarter" idx="5"/>
          </p:nvPr>
        </p:nvSpPr>
        <p:spPr>
          <a:noFill/>
        </p:spPr>
        <p:txBody>
          <a:bodyPr/>
          <a:lstStyle/>
          <a:p>
            <a:fld id="{6BF22BD5-0C7B-4095-B980-C4806F51AD01}" type="slidenum">
              <a:rPr lang="en-US" smtClean="0">
                <a:cs typeface="Arial" pitchFamily="34" charset="0"/>
              </a:rPr>
              <a:pPr/>
              <a:t>147</a:t>
            </a:fld>
            <a:endParaRPr lang="en-US">
              <a:cs typeface="Arial" pitchFamily="34" charset="0"/>
            </a:endParaRPr>
          </a:p>
        </p:txBody>
      </p:sp>
      <p:sp>
        <p:nvSpPr>
          <p:cNvPr id="448515" name="Rectangle 2"/>
          <p:cNvSpPr>
            <a:spLocks noGrp="1" noRot="1" noChangeAspect="1" noChangeArrowheads="1" noTextEdit="1"/>
          </p:cNvSpPr>
          <p:nvPr>
            <p:ph type="sldImg"/>
          </p:nvPr>
        </p:nvSpPr>
        <p:spPr>
          <a:ln/>
        </p:spPr>
      </p:sp>
      <p:sp>
        <p:nvSpPr>
          <p:cNvPr id="4485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7"/>
          <p:cNvSpPr>
            <a:spLocks noGrp="1" noChangeArrowheads="1"/>
          </p:cNvSpPr>
          <p:nvPr>
            <p:ph type="sldNum" sz="quarter" idx="5"/>
          </p:nvPr>
        </p:nvSpPr>
        <p:spPr>
          <a:noFill/>
        </p:spPr>
        <p:txBody>
          <a:bodyPr/>
          <a:lstStyle/>
          <a:p>
            <a:fld id="{2E384EC2-3497-42DD-AAC5-0BF815D2DC0A}" type="slidenum">
              <a:rPr lang="en-US" smtClean="0">
                <a:cs typeface="Arial" pitchFamily="34" charset="0"/>
              </a:rPr>
              <a:pPr/>
              <a:t>148</a:t>
            </a:fld>
            <a:endParaRPr lang="en-US">
              <a:cs typeface="Arial" pitchFamily="34" charset="0"/>
            </a:endParaRPr>
          </a:p>
        </p:txBody>
      </p:sp>
      <p:sp>
        <p:nvSpPr>
          <p:cNvPr id="449539" name="Rectangle 2"/>
          <p:cNvSpPr>
            <a:spLocks noGrp="1" noRot="1" noChangeAspect="1" noChangeArrowheads="1" noTextEdit="1"/>
          </p:cNvSpPr>
          <p:nvPr>
            <p:ph type="sldImg"/>
          </p:nvPr>
        </p:nvSpPr>
        <p:spPr>
          <a:ln/>
        </p:spPr>
      </p:sp>
      <p:sp>
        <p:nvSpPr>
          <p:cNvPr id="4495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7"/>
          <p:cNvSpPr>
            <a:spLocks noGrp="1" noChangeArrowheads="1"/>
          </p:cNvSpPr>
          <p:nvPr>
            <p:ph type="sldNum" sz="quarter" idx="5"/>
          </p:nvPr>
        </p:nvSpPr>
        <p:spPr>
          <a:noFill/>
        </p:spPr>
        <p:txBody>
          <a:bodyPr/>
          <a:lstStyle/>
          <a:p>
            <a:fld id="{CDBEB8EE-720B-4FAA-945C-C7B4955C563B}" type="slidenum">
              <a:rPr lang="en-US" smtClean="0">
                <a:cs typeface="Arial" pitchFamily="34" charset="0"/>
              </a:rPr>
              <a:pPr/>
              <a:t>149</a:t>
            </a:fld>
            <a:endParaRPr lang="en-US">
              <a:cs typeface="Arial" pitchFamily="34" charset="0"/>
            </a:endParaRPr>
          </a:p>
        </p:txBody>
      </p:sp>
      <p:sp>
        <p:nvSpPr>
          <p:cNvPr id="451587" name="Rectangle 2"/>
          <p:cNvSpPr>
            <a:spLocks noGrp="1" noRot="1" noChangeAspect="1" noChangeArrowheads="1" noTextEdit="1"/>
          </p:cNvSpPr>
          <p:nvPr>
            <p:ph type="sldImg"/>
          </p:nvPr>
        </p:nvSpPr>
        <p:spPr>
          <a:ln/>
        </p:spPr>
      </p:sp>
      <p:sp>
        <p:nvSpPr>
          <p:cNvPr id="4515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7"/>
          <p:cNvSpPr>
            <a:spLocks noGrp="1" noChangeArrowheads="1"/>
          </p:cNvSpPr>
          <p:nvPr>
            <p:ph type="sldNum" sz="quarter" idx="5"/>
          </p:nvPr>
        </p:nvSpPr>
        <p:spPr>
          <a:noFill/>
        </p:spPr>
        <p:txBody>
          <a:bodyPr/>
          <a:lstStyle/>
          <a:p>
            <a:fld id="{D7346EDA-7F93-46F9-B20D-943647922A97}" type="slidenum">
              <a:rPr lang="en-US" smtClean="0">
                <a:cs typeface="Arial" pitchFamily="34" charset="0"/>
              </a:rPr>
              <a:pPr/>
              <a:t>150</a:t>
            </a:fld>
            <a:endParaRPr lang="en-US">
              <a:cs typeface="Arial" pitchFamily="34" charset="0"/>
            </a:endParaRPr>
          </a:p>
        </p:txBody>
      </p:sp>
      <p:sp>
        <p:nvSpPr>
          <p:cNvPr id="459779" name="Rectangle 2"/>
          <p:cNvSpPr>
            <a:spLocks noGrp="1" noRot="1" noChangeAspect="1" noChangeArrowheads="1" noTextEdit="1"/>
          </p:cNvSpPr>
          <p:nvPr>
            <p:ph type="sldImg"/>
          </p:nvPr>
        </p:nvSpPr>
        <p:spPr>
          <a:ln/>
        </p:spPr>
      </p:sp>
      <p:sp>
        <p:nvSpPr>
          <p:cNvPr id="4597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7"/>
          <p:cNvSpPr>
            <a:spLocks noGrp="1" noChangeArrowheads="1"/>
          </p:cNvSpPr>
          <p:nvPr>
            <p:ph type="sldNum" sz="quarter" idx="5"/>
          </p:nvPr>
        </p:nvSpPr>
        <p:spPr>
          <a:noFill/>
        </p:spPr>
        <p:txBody>
          <a:bodyPr/>
          <a:lstStyle/>
          <a:p>
            <a:fld id="{0A92B520-CDCF-4CC6-87F8-87E5E5672BEF}" type="slidenum">
              <a:rPr lang="en-US" smtClean="0">
                <a:cs typeface="Arial" pitchFamily="34" charset="0"/>
              </a:rPr>
              <a:pPr/>
              <a:t>151</a:t>
            </a:fld>
            <a:endParaRPr lang="en-US">
              <a:cs typeface="Arial" pitchFamily="34" charset="0"/>
            </a:endParaRPr>
          </a:p>
        </p:txBody>
      </p:sp>
      <p:sp>
        <p:nvSpPr>
          <p:cNvPr id="475139" name="Rectangle 2"/>
          <p:cNvSpPr>
            <a:spLocks noGrp="1" noRot="1" noChangeAspect="1" noChangeArrowheads="1" noTextEdit="1"/>
          </p:cNvSpPr>
          <p:nvPr>
            <p:ph type="sldImg"/>
          </p:nvPr>
        </p:nvSpPr>
        <p:spPr>
          <a:ln/>
        </p:spPr>
      </p:sp>
      <p:sp>
        <p:nvSpPr>
          <p:cNvPr id="475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7"/>
          <p:cNvSpPr>
            <a:spLocks noGrp="1" noChangeArrowheads="1"/>
          </p:cNvSpPr>
          <p:nvPr>
            <p:ph type="sldNum" sz="quarter" idx="5"/>
          </p:nvPr>
        </p:nvSpPr>
        <p:spPr>
          <a:noFill/>
        </p:spPr>
        <p:txBody>
          <a:bodyPr/>
          <a:lstStyle/>
          <a:p>
            <a:fld id="{B2301331-56BC-4C3C-984E-0B7498526EC0}" type="slidenum">
              <a:rPr lang="en-US" smtClean="0">
                <a:cs typeface="Arial" pitchFamily="34" charset="0"/>
              </a:rPr>
              <a:pPr/>
              <a:t>152</a:t>
            </a:fld>
            <a:endParaRPr lang="en-US">
              <a:cs typeface="Arial" pitchFamily="34" charset="0"/>
            </a:endParaRPr>
          </a:p>
        </p:txBody>
      </p:sp>
      <p:sp>
        <p:nvSpPr>
          <p:cNvPr id="477187" name="Rectangle 2"/>
          <p:cNvSpPr>
            <a:spLocks noGrp="1" noRot="1" noChangeAspect="1" noChangeArrowheads="1" noTextEdit="1"/>
          </p:cNvSpPr>
          <p:nvPr>
            <p:ph type="sldImg"/>
          </p:nvPr>
        </p:nvSpPr>
        <p:spPr>
          <a:ln/>
        </p:spPr>
      </p:sp>
      <p:sp>
        <p:nvSpPr>
          <p:cNvPr id="477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7"/>
          <p:cNvSpPr>
            <a:spLocks noGrp="1" noChangeArrowheads="1"/>
          </p:cNvSpPr>
          <p:nvPr>
            <p:ph type="sldNum" sz="quarter" idx="5"/>
          </p:nvPr>
        </p:nvSpPr>
        <p:spPr>
          <a:noFill/>
        </p:spPr>
        <p:txBody>
          <a:bodyPr/>
          <a:lstStyle/>
          <a:p>
            <a:fld id="{A207520C-9873-4DD7-B8BE-2B526B58ACF8}" type="slidenum">
              <a:rPr lang="en-US" smtClean="0">
                <a:cs typeface="Arial" pitchFamily="34" charset="0"/>
              </a:rPr>
              <a:pPr/>
              <a:t>153</a:t>
            </a:fld>
            <a:endParaRPr lang="en-US">
              <a:cs typeface="Arial" pitchFamily="34" charset="0"/>
            </a:endParaRPr>
          </a:p>
        </p:txBody>
      </p:sp>
      <p:sp>
        <p:nvSpPr>
          <p:cNvPr id="478211" name="Rectangle 2"/>
          <p:cNvSpPr>
            <a:spLocks noGrp="1" noRot="1" noChangeAspect="1" noChangeArrowheads="1" noTextEdit="1"/>
          </p:cNvSpPr>
          <p:nvPr>
            <p:ph type="sldImg"/>
          </p:nvPr>
        </p:nvSpPr>
        <p:spPr>
          <a:ln/>
        </p:spPr>
      </p:sp>
      <p:sp>
        <p:nvSpPr>
          <p:cNvPr id="4782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7"/>
          <p:cNvSpPr>
            <a:spLocks noGrp="1" noChangeArrowheads="1"/>
          </p:cNvSpPr>
          <p:nvPr>
            <p:ph type="sldNum" sz="quarter" idx="5"/>
          </p:nvPr>
        </p:nvSpPr>
        <p:spPr>
          <a:noFill/>
        </p:spPr>
        <p:txBody>
          <a:bodyPr/>
          <a:lstStyle/>
          <a:p>
            <a:fld id="{D296ED65-8AB6-4C0C-B468-DDFAA31BE031}" type="slidenum">
              <a:rPr lang="en-US" smtClean="0">
                <a:cs typeface="Arial" pitchFamily="34" charset="0"/>
              </a:rPr>
              <a:pPr/>
              <a:t>154</a:t>
            </a:fld>
            <a:endParaRPr lang="en-US">
              <a:cs typeface="Arial" pitchFamily="34" charset="0"/>
            </a:endParaRPr>
          </a:p>
        </p:txBody>
      </p:sp>
      <p:sp>
        <p:nvSpPr>
          <p:cNvPr id="479235" name="Rectangle 2"/>
          <p:cNvSpPr>
            <a:spLocks noGrp="1" noRot="1" noChangeAspect="1" noChangeArrowheads="1" noTextEdit="1"/>
          </p:cNvSpPr>
          <p:nvPr>
            <p:ph type="sldImg"/>
          </p:nvPr>
        </p:nvSpPr>
        <p:spPr>
          <a:ln/>
        </p:spPr>
      </p:sp>
      <p:sp>
        <p:nvSpPr>
          <p:cNvPr id="479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a:noFill/>
        </p:spPr>
        <p:txBody>
          <a:bodyPr/>
          <a:lstStyle/>
          <a:p>
            <a:fld id="{B7EEBD6B-8C03-4AC9-B2D0-DF391023FF92}" type="slidenum">
              <a:rPr lang="en-US" smtClean="0">
                <a:cs typeface="Arial" pitchFamily="34" charset="0"/>
              </a:rPr>
              <a:pPr/>
              <a:t>60</a:t>
            </a:fld>
            <a:endParaRPr lang="en-US">
              <a:cs typeface="Arial" pitchFamily="34" charset="0"/>
            </a:endParaRPr>
          </a:p>
        </p:txBody>
      </p:sp>
      <p:sp>
        <p:nvSpPr>
          <p:cNvPr id="374787" name="Rectangle 2"/>
          <p:cNvSpPr>
            <a:spLocks noGrp="1" noRot="1" noChangeAspect="1" noChangeArrowheads="1" noTextEdit="1"/>
          </p:cNvSpPr>
          <p:nvPr>
            <p:ph type="sldImg"/>
          </p:nvPr>
        </p:nvSpPr>
        <p:spPr>
          <a:ln/>
        </p:spPr>
      </p:sp>
      <p:sp>
        <p:nvSpPr>
          <p:cNvPr id="3747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a:noFill/>
        </p:spPr>
        <p:txBody>
          <a:bodyPr/>
          <a:lstStyle/>
          <a:p>
            <a:fld id="{9F531EE6-3215-43FC-96EA-6625A3C48C7B}" type="slidenum">
              <a:rPr lang="en-US" smtClean="0">
                <a:cs typeface="Arial" pitchFamily="34" charset="0"/>
              </a:rPr>
              <a:pPr/>
              <a:t>155</a:t>
            </a:fld>
            <a:endParaRPr lang="en-US">
              <a:cs typeface="Arial" pitchFamily="34" charset="0"/>
            </a:endParaRPr>
          </a:p>
        </p:txBody>
      </p:sp>
      <p:sp>
        <p:nvSpPr>
          <p:cNvPr id="480259" name="Rectangle 2"/>
          <p:cNvSpPr>
            <a:spLocks noGrp="1" noRot="1" noChangeAspect="1" noChangeArrowheads="1" noTextEdit="1"/>
          </p:cNvSpPr>
          <p:nvPr>
            <p:ph type="sldImg"/>
          </p:nvPr>
        </p:nvSpPr>
        <p:spPr>
          <a:ln/>
        </p:spPr>
      </p:sp>
      <p:sp>
        <p:nvSpPr>
          <p:cNvPr id="4802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7"/>
          <p:cNvSpPr>
            <a:spLocks noGrp="1" noChangeArrowheads="1"/>
          </p:cNvSpPr>
          <p:nvPr>
            <p:ph type="sldNum" sz="quarter" idx="5"/>
          </p:nvPr>
        </p:nvSpPr>
        <p:spPr>
          <a:noFill/>
        </p:spPr>
        <p:txBody>
          <a:bodyPr/>
          <a:lstStyle/>
          <a:p>
            <a:fld id="{C9E9740E-71EF-48A4-BF3D-28EE02AEE9B1}" type="slidenum">
              <a:rPr lang="en-US" smtClean="0">
                <a:cs typeface="Arial" pitchFamily="34" charset="0"/>
              </a:rPr>
              <a:pPr/>
              <a:t>156</a:t>
            </a:fld>
            <a:endParaRPr lang="en-US">
              <a:cs typeface="Arial" pitchFamily="34" charset="0"/>
            </a:endParaRPr>
          </a:p>
        </p:txBody>
      </p:sp>
      <p:sp>
        <p:nvSpPr>
          <p:cNvPr id="481283" name="Rectangle 2"/>
          <p:cNvSpPr>
            <a:spLocks noGrp="1" noRot="1" noChangeAspect="1" noChangeArrowheads="1" noTextEdit="1"/>
          </p:cNvSpPr>
          <p:nvPr>
            <p:ph type="sldImg"/>
          </p:nvPr>
        </p:nvSpPr>
        <p:spPr>
          <a:ln/>
        </p:spPr>
      </p:sp>
      <p:sp>
        <p:nvSpPr>
          <p:cNvPr id="4812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a:noFill/>
        </p:spPr>
        <p:txBody>
          <a:bodyPr/>
          <a:lstStyle/>
          <a:p>
            <a:fld id="{A55241CA-F80E-4F75-8F5F-70A49F124A9D}" type="slidenum">
              <a:rPr lang="en-US" smtClean="0">
                <a:cs typeface="Arial" pitchFamily="34" charset="0"/>
              </a:rPr>
              <a:pPr/>
              <a:t>157</a:t>
            </a:fld>
            <a:endParaRPr lang="en-US">
              <a:cs typeface="Arial" pitchFamily="34" charset="0"/>
            </a:endParaRPr>
          </a:p>
        </p:txBody>
      </p:sp>
      <p:sp>
        <p:nvSpPr>
          <p:cNvPr id="482307" name="Rectangle 2"/>
          <p:cNvSpPr>
            <a:spLocks noGrp="1" noRot="1" noChangeAspect="1" noChangeArrowheads="1" noTextEdit="1"/>
          </p:cNvSpPr>
          <p:nvPr>
            <p:ph type="sldImg"/>
          </p:nvPr>
        </p:nvSpPr>
        <p:spPr>
          <a:ln/>
        </p:spPr>
      </p:sp>
      <p:sp>
        <p:nvSpPr>
          <p:cNvPr id="4823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7"/>
          <p:cNvSpPr>
            <a:spLocks noGrp="1" noChangeArrowheads="1"/>
          </p:cNvSpPr>
          <p:nvPr>
            <p:ph type="sldNum" sz="quarter" idx="5"/>
          </p:nvPr>
        </p:nvSpPr>
        <p:spPr>
          <a:noFill/>
        </p:spPr>
        <p:txBody>
          <a:bodyPr/>
          <a:lstStyle/>
          <a:p>
            <a:fld id="{FA926205-9E81-404C-9B94-8EDDDEA2FD7C}" type="slidenum">
              <a:rPr lang="en-US" smtClean="0">
                <a:cs typeface="Arial" pitchFamily="34" charset="0"/>
              </a:rPr>
              <a:pPr/>
              <a:t>158</a:t>
            </a:fld>
            <a:endParaRPr lang="en-US">
              <a:cs typeface="Arial" pitchFamily="34" charset="0"/>
            </a:endParaRPr>
          </a:p>
        </p:txBody>
      </p:sp>
      <p:sp>
        <p:nvSpPr>
          <p:cNvPr id="483331" name="Rectangle 2"/>
          <p:cNvSpPr>
            <a:spLocks noGrp="1" noRot="1" noChangeAspect="1" noChangeArrowheads="1" noTextEdit="1"/>
          </p:cNvSpPr>
          <p:nvPr>
            <p:ph type="sldImg"/>
          </p:nvPr>
        </p:nvSpPr>
        <p:spPr>
          <a:ln/>
        </p:spPr>
      </p:sp>
      <p:sp>
        <p:nvSpPr>
          <p:cNvPr id="4833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7"/>
          <p:cNvSpPr>
            <a:spLocks noGrp="1" noChangeArrowheads="1"/>
          </p:cNvSpPr>
          <p:nvPr>
            <p:ph type="sldNum" sz="quarter" idx="5"/>
          </p:nvPr>
        </p:nvSpPr>
        <p:spPr>
          <a:noFill/>
        </p:spPr>
        <p:txBody>
          <a:bodyPr/>
          <a:lstStyle/>
          <a:p>
            <a:fld id="{3F7F5673-4D97-4EB5-80BA-107003B92E57}" type="slidenum">
              <a:rPr lang="en-US" smtClean="0">
                <a:cs typeface="Arial" pitchFamily="34" charset="0"/>
              </a:rPr>
              <a:pPr/>
              <a:t>159</a:t>
            </a:fld>
            <a:endParaRPr lang="en-US">
              <a:cs typeface="Arial" pitchFamily="34" charset="0"/>
            </a:endParaRPr>
          </a:p>
        </p:txBody>
      </p:sp>
      <p:sp>
        <p:nvSpPr>
          <p:cNvPr id="484355" name="Rectangle 2"/>
          <p:cNvSpPr>
            <a:spLocks noGrp="1" noRot="1" noChangeAspect="1" noChangeArrowheads="1" noTextEdit="1"/>
          </p:cNvSpPr>
          <p:nvPr>
            <p:ph type="sldImg"/>
          </p:nvPr>
        </p:nvSpPr>
        <p:spPr>
          <a:ln/>
        </p:spPr>
      </p:sp>
      <p:sp>
        <p:nvSpPr>
          <p:cNvPr id="4843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7"/>
          <p:cNvSpPr>
            <a:spLocks noGrp="1" noChangeArrowheads="1"/>
          </p:cNvSpPr>
          <p:nvPr>
            <p:ph type="sldNum" sz="quarter" idx="5"/>
          </p:nvPr>
        </p:nvSpPr>
        <p:spPr>
          <a:noFill/>
        </p:spPr>
        <p:txBody>
          <a:bodyPr/>
          <a:lstStyle/>
          <a:p>
            <a:fld id="{8C7C0BDD-AFF6-425B-8513-9DDBFA9E93D2}" type="slidenum">
              <a:rPr lang="en-US" smtClean="0">
                <a:cs typeface="Arial" pitchFamily="34" charset="0"/>
              </a:rPr>
              <a:pPr/>
              <a:t>160</a:t>
            </a:fld>
            <a:endParaRPr lang="en-US">
              <a:cs typeface="Arial" pitchFamily="34" charset="0"/>
            </a:endParaRPr>
          </a:p>
        </p:txBody>
      </p:sp>
      <p:sp>
        <p:nvSpPr>
          <p:cNvPr id="485379" name="Rectangle 2"/>
          <p:cNvSpPr>
            <a:spLocks noGrp="1" noRot="1" noChangeAspect="1" noChangeArrowheads="1" noTextEdit="1"/>
          </p:cNvSpPr>
          <p:nvPr>
            <p:ph type="sldImg"/>
          </p:nvPr>
        </p:nvSpPr>
        <p:spPr>
          <a:ln/>
        </p:spPr>
      </p:sp>
      <p:sp>
        <p:nvSpPr>
          <p:cNvPr id="485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7"/>
          <p:cNvSpPr>
            <a:spLocks noGrp="1" noChangeArrowheads="1"/>
          </p:cNvSpPr>
          <p:nvPr>
            <p:ph type="sldNum" sz="quarter" idx="5"/>
          </p:nvPr>
        </p:nvSpPr>
        <p:spPr>
          <a:noFill/>
        </p:spPr>
        <p:txBody>
          <a:bodyPr/>
          <a:lstStyle/>
          <a:p>
            <a:fld id="{2398B13D-23C7-492D-B9EA-CB01F2E03D27}" type="slidenum">
              <a:rPr lang="en-US" smtClean="0">
                <a:cs typeface="Arial" pitchFamily="34" charset="0"/>
              </a:rPr>
              <a:pPr/>
              <a:t>161</a:t>
            </a:fld>
            <a:endParaRPr lang="en-US">
              <a:cs typeface="Arial" pitchFamily="34" charset="0"/>
            </a:endParaRPr>
          </a:p>
        </p:txBody>
      </p:sp>
      <p:sp>
        <p:nvSpPr>
          <p:cNvPr id="486403" name="Rectangle 2"/>
          <p:cNvSpPr>
            <a:spLocks noGrp="1" noRot="1" noChangeAspect="1" noChangeArrowheads="1" noTextEdit="1"/>
          </p:cNvSpPr>
          <p:nvPr>
            <p:ph type="sldImg"/>
          </p:nvPr>
        </p:nvSpPr>
        <p:spPr>
          <a:ln/>
        </p:spPr>
      </p:sp>
      <p:sp>
        <p:nvSpPr>
          <p:cNvPr id="48640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7"/>
          <p:cNvSpPr>
            <a:spLocks noGrp="1" noChangeArrowheads="1"/>
          </p:cNvSpPr>
          <p:nvPr>
            <p:ph type="sldNum" sz="quarter" idx="5"/>
          </p:nvPr>
        </p:nvSpPr>
        <p:spPr>
          <a:noFill/>
        </p:spPr>
        <p:txBody>
          <a:bodyPr/>
          <a:lstStyle/>
          <a:p>
            <a:fld id="{FFC5A8AA-D9B9-475D-83AD-B57555748660}" type="slidenum">
              <a:rPr lang="en-US" smtClean="0">
                <a:cs typeface="Arial" pitchFamily="34" charset="0"/>
              </a:rPr>
              <a:pPr/>
              <a:t>162</a:t>
            </a:fld>
            <a:endParaRPr lang="en-US">
              <a:cs typeface="Arial" pitchFamily="34" charset="0"/>
            </a:endParaRPr>
          </a:p>
        </p:txBody>
      </p:sp>
      <p:sp>
        <p:nvSpPr>
          <p:cNvPr id="487427" name="Rectangle 2"/>
          <p:cNvSpPr>
            <a:spLocks noGrp="1" noRot="1" noChangeAspect="1" noChangeArrowheads="1" noTextEdit="1"/>
          </p:cNvSpPr>
          <p:nvPr>
            <p:ph type="sldImg"/>
          </p:nvPr>
        </p:nvSpPr>
        <p:spPr>
          <a:ln/>
        </p:spPr>
      </p:sp>
      <p:sp>
        <p:nvSpPr>
          <p:cNvPr id="4874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7"/>
          <p:cNvSpPr>
            <a:spLocks noGrp="1" noChangeArrowheads="1"/>
          </p:cNvSpPr>
          <p:nvPr>
            <p:ph type="sldNum" sz="quarter" idx="5"/>
          </p:nvPr>
        </p:nvSpPr>
        <p:spPr>
          <a:noFill/>
        </p:spPr>
        <p:txBody>
          <a:bodyPr/>
          <a:lstStyle/>
          <a:p>
            <a:fld id="{7A253FD4-3DF1-4F73-A32F-0A97004452B2}" type="slidenum">
              <a:rPr lang="en-US" smtClean="0">
                <a:cs typeface="Arial" pitchFamily="34" charset="0"/>
              </a:rPr>
              <a:pPr/>
              <a:t>163</a:t>
            </a:fld>
            <a:endParaRPr lang="en-US">
              <a:cs typeface="Arial" pitchFamily="34" charset="0"/>
            </a:endParaRPr>
          </a:p>
        </p:txBody>
      </p:sp>
      <p:sp>
        <p:nvSpPr>
          <p:cNvPr id="488451" name="Rectangle 2"/>
          <p:cNvSpPr>
            <a:spLocks noGrp="1" noRot="1" noChangeAspect="1" noChangeArrowheads="1" noTextEdit="1"/>
          </p:cNvSpPr>
          <p:nvPr>
            <p:ph type="sldImg"/>
          </p:nvPr>
        </p:nvSpPr>
        <p:spPr>
          <a:ln/>
        </p:spPr>
      </p:sp>
      <p:sp>
        <p:nvSpPr>
          <p:cNvPr id="4884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7"/>
          <p:cNvSpPr>
            <a:spLocks noGrp="1" noChangeArrowheads="1"/>
          </p:cNvSpPr>
          <p:nvPr>
            <p:ph type="sldNum" sz="quarter" idx="5"/>
          </p:nvPr>
        </p:nvSpPr>
        <p:spPr>
          <a:noFill/>
        </p:spPr>
        <p:txBody>
          <a:bodyPr/>
          <a:lstStyle/>
          <a:p>
            <a:fld id="{9D608F9C-9228-42EE-8799-C69A889E5D0F}" type="slidenum">
              <a:rPr lang="en-US" smtClean="0">
                <a:cs typeface="Arial" pitchFamily="34" charset="0"/>
              </a:rPr>
              <a:pPr/>
              <a:t>164</a:t>
            </a:fld>
            <a:endParaRPr lang="en-US">
              <a:cs typeface="Arial" pitchFamily="34" charset="0"/>
            </a:endParaRPr>
          </a:p>
        </p:txBody>
      </p:sp>
      <p:sp>
        <p:nvSpPr>
          <p:cNvPr id="489475" name="Rectangle 2"/>
          <p:cNvSpPr>
            <a:spLocks noGrp="1" noRot="1" noChangeAspect="1" noChangeArrowheads="1" noTextEdit="1"/>
          </p:cNvSpPr>
          <p:nvPr>
            <p:ph type="sldImg"/>
          </p:nvPr>
        </p:nvSpPr>
        <p:spPr>
          <a:ln/>
        </p:spPr>
      </p:sp>
      <p:sp>
        <p:nvSpPr>
          <p:cNvPr id="4894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a:noFill/>
        </p:spPr>
        <p:txBody>
          <a:bodyPr/>
          <a:lstStyle/>
          <a:p>
            <a:fld id="{55DDF7F6-2FB7-4FE5-8E88-65A4B3110590}" type="slidenum">
              <a:rPr lang="en-US" smtClean="0">
                <a:cs typeface="Arial" pitchFamily="34" charset="0"/>
              </a:rPr>
              <a:pPr/>
              <a:t>61</a:t>
            </a:fld>
            <a:endParaRPr lang="en-US">
              <a:cs typeface="Arial" pitchFamily="34" charset="0"/>
            </a:endParaRPr>
          </a:p>
        </p:txBody>
      </p:sp>
      <p:sp>
        <p:nvSpPr>
          <p:cNvPr id="375811"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7"/>
          <p:cNvSpPr>
            <a:spLocks noGrp="1" noChangeArrowheads="1"/>
          </p:cNvSpPr>
          <p:nvPr>
            <p:ph type="sldNum" sz="quarter" idx="5"/>
          </p:nvPr>
        </p:nvSpPr>
        <p:spPr>
          <a:noFill/>
        </p:spPr>
        <p:txBody>
          <a:bodyPr/>
          <a:lstStyle/>
          <a:p>
            <a:fld id="{8F1B1648-DFA7-407A-AB6C-F37EE6F4B95E}" type="slidenum">
              <a:rPr lang="en-US" smtClean="0">
                <a:cs typeface="Arial" pitchFamily="34" charset="0"/>
              </a:rPr>
              <a:pPr/>
              <a:t>165</a:t>
            </a:fld>
            <a:endParaRPr lang="en-US">
              <a:cs typeface="Arial" pitchFamily="34" charset="0"/>
            </a:endParaRPr>
          </a:p>
        </p:txBody>
      </p:sp>
      <p:sp>
        <p:nvSpPr>
          <p:cNvPr id="490499" name="Rectangle 2"/>
          <p:cNvSpPr>
            <a:spLocks noGrp="1" noRot="1" noChangeAspect="1" noChangeArrowheads="1" noTextEdit="1"/>
          </p:cNvSpPr>
          <p:nvPr>
            <p:ph type="sldImg"/>
          </p:nvPr>
        </p:nvSpPr>
        <p:spPr>
          <a:ln/>
        </p:spPr>
      </p:sp>
      <p:sp>
        <p:nvSpPr>
          <p:cNvPr id="4905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7"/>
          <p:cNvSpPr>
            <a:spLocks noGrp="1" noChangeArrowheads="1"/>
          </p:cNvSpPr>
          <p:nvPr>
            <p:ph type="sldNum" sz="quarter" idx="5"/>
          </p:nvPr>
        </p:nvSpPr>
        <p:spPr>
          <a:noFill/>
        </p:spPr>
        <p:txBody>
          <a:bodyPr/>
          <a:lstStyle/>
          <a:p>
            <a:fld id="{8AF5095A-CB82-41C7-B089-C82AD6605681}" type="slidenum">
              <a:rPr lang="en-US" smtClean="0">
                <a:cs typeface="Arial" pitchFamily="34" charset="0"/>
              </a:rPr>
              <a:pPr/>
              <a:t>166</a:t>
            </a:fld>
            <a:endParaRPr lang="en-US">
              <a:cs typeface="Arial" pitchFamily="34" charset="0"/>
            </a:endParaRPr>
          </a:p>
        </p:txBody>
      </p:sp>
      <p:sp>
        <p:nvSpPr>
          <p:cNvPr id="491523" name="Rectangle 2"/>
          <p:cNvSpPr>
            <a:spLocks noGrp="1" noRot="1" noChangeAspect="1" noChangeArrowheads="1" noTextEdit="1"/>
          </p:cNvSpPr>
          <p:nvPr>
            <p:ph type="sldImg"/>
          </p:nvPr>
        </p:nvSpPr>
        <p:spPr>
          <a:ln/>
        </p:spPr>
      </p:sp>
      <p:sp>
        <p:nvSpPr>
          <p:cNvPr id="49152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7"/>
          <p:cNvSpPr>
            <a:spLocks noGrp="1" noChangeArrowheads="1"/>
          </p:cNvSpPr>
          <p:nvPr>
            <p:ph type="sldNum" sz="quarter" idx="5"/>
          </p:nvPr>
        </p:nvSpPr>
        <p:spPr>
          <a:noFill/>
        </p:spPr>
        <p:txBody>
          <a:bodyPr/>
          <a:lstStyle/>
          <a:p>
            <a:fld id="{6545452C-C514-48D4-967C-924EFD9F6709}" type="slidenum">
              <a:rPr lang="en-US" smtClean="0">
                <a:cs typeface="Arial" pitchFamily="34" charset="0"/>
              </a:rPr>
              <a:pPr/>
              <a:t>167</a:t>
            </a:fld>
            <a:endParaRPr lang="en-US">
              <a:cs typeface="Arial" pitchFamily="34" charset="0"/>
            </a:endParaRPr>
          </a:p>
        </p:txBody>
      </p:sp>
      <p:sp>
        <p:nvSpPr>
          <p:cNvPr id="492547" name="Rectangle 2"/>
          <p:cNvSpPr>
            <a:spLocks noGrp="1" noRot="1" noChangeAspect="1" noChangeArrowheads="1" noTextEdit="1"/>
          </p:cNvSpPr>
          <p:nvPr>
            <p:ph type="sldImg"/>
          </p:nvPr>
        </p:nvSpPr>
        <p:spPr>
          <a:ln/>
        </p:spPr>
      </p:sp>
      <p:sp>
        <p:nvSpPr>
          <p:cNvPr id="4925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7"/>
          <p:cNvSpPr>
            <a:spLocks noGrp="1" noChangeArrowheads="1"/>
          </p:cNvSpPr>
          <p:nvPr>
            <p:ph type="sldNum" sz="quarter" idx="5"/>
          </p:nvPr>
        </p:nvSpPr>
        <p:spPr>
          <a:noFill/>
        </p:spPr>
        <p:txBody>
          <a:bodyPr/>
          <a:lstStyle/>
          <a:p>
            <a:fld id="{B04627DA-6D9C-4056-AEF0-824360C693F5}" type="slidenum">
              <a:rPr lang="en-US" smtClean="0">
                <a:cs typeface="Arial" pitchFamily="34" charset="0"/>
              </a:rPr>
              <a:pPr/>
              <a:t>168</a:t>
            </a:fld>
            <a:endParaRPr lang="en-US">
              <a:cs typeface="Arial" pitchFamily="34" charset="0"/>
            </a:endParaRPr>
          </a:p>
        </p:txBody>
      </p:sp>
      <p:sp>
        <p:nvSpPr>
          <p:cNvPr id="493571" name="Rectangle 2"/>
          <p:cNvSpPr>
            <a:spLocks noGrp="1" noRot="1" noChangeAspect="1" noChangeArrowheads="1" noTextEdit="1"/>
          </p:cNvSpPr>
          <p:nvPr>
            <p:ph type="sldImg"/>
          </p:nvPr>
        </p:nvSpPr>
        <p:spPr>
          <a:ln/>
        </p:spPr>
      </p:sp>
      <p:sp>
        <p:nvSpPr>
          <p:cNvPr id="4935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7"/>
          <p:cNvSpPr>
            <a:spLocks noGrp="1" noChangeArrowheads="1"/>
          </p:cNvSpPr>
          <p:nvPr>
            <p:ph type="sldNum" sz="quarter" idx="5"/>
          </p:nvPr>
        </p:nvSpPr>
        <p:spPr>
          <a:noFill/>
        </p:spPr>
        <p:txBody>
          <a:bodyPr/>
          <a:lstStyle/>
          <a:p>
            <a:fld id="{515F10DE-D5BF-40FE-B225-11999DD11EEB}" type="slidenum">
              <a:rPr lang="en-US" smtClean="0">
                <a:cs typeface="Arial" pitchFamily="34" charset="0"/>
              </a:rPr>
              <a:pPr/>
              <a:t>169</a:t>
            </a:fld>
            <a:endParaRPr lang="en-US">
              <a:cs typeface="Arial" pitchFamily="34" charset="0"/>
            </a:endParaRPr>
          </a:p>
        </p:txBody>
      </p:sp>
      <p:sp>
        <p:nvSpPr>
          <p:cNvPr id="494595" name="Rectangle 2"/>
          <p:cNvSpPr>
            <a:spLocks noGrp="1" noRot="1" noChangeAspect="1" noChangeArrowheads="1" noTextEdit="1"/>
          </p:cNvSpPr>
          <p:nvPr>
            <p:ph type="sldImg"/>
          </p:nvPr>
        </p:nvSpPr>
        <p:spPr>
          <a:ln/>
        </p:spPr>
      </p:sp>
      <p:sp>
        <p:nvSpPr>
          <p:cNvPr id="4945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7"/>
          <p:cNvSpPr>
            <a:spLocks noGrp="1" noChangeArrowheads="1"/>
          </p:cNvSpPr>
          <p:nvPr>
            <p:ph type="sldNum" sz="quarter" idx="5"/>
          </p:nvPr>
        </p:nvSpPr>
        <p:spPr>
          <a:noFill/>
        </p:spPr>
        <p:txBody>
          <a:bodyPr/>
          <a:lstStyle/>
          <a:p>
            <a:fld id="{E92AC842-96B9-4503-8350-7E119422ABB2}" type="slidenum">
              <a:rPr lang="en-US" smtClean="0">
                <a:cs typeface="Arial" pitchFamily="34" charset="0"/>
              </a:rPr>
              <a:pPr/>
              <a:t>170</a:t>
            </a:fld>
            <a:endParaRPr lang="en-US">
              <a:cs typeface="Arial" pitchFamily="34" charset="0"/>
            </a:endParaRPr>
          </a:p>
        </p:txBody>
      </p:sp>
      <p:sp>
        <p:nvSpPr>
          <p:cNvPr id="495619" name="Rectangle 2"/>
          <p:cNvSpPr>
            <a:spLocks noGrp="1" noRot="1" noChangeAspect="1" noChangeArrowheads="1" noTextEdit="1"/>
          </p:cNvSpPr>
          <p:nvPr>
            <p:ph type="sldImg"/>
          </p:nvPr>
        </p:nvSpPr>
        <p:spPr>
          <a:ln/>
        </p:spPr>
      </p:sp>
      <p:sp>
        <p:nvSpPr>
          <p:cNvPr id="4956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7"/>
          <p:cNvSpPr>
            <a:spLocks noGrp="1" noChangeArrowheads="1"/>
          </p:cNvSpPr>
          <p:nvPr>
            <p:ph type="sldNum" sz="quarter" idx="5"/>
          </p:nvPr>
        </p:nvSpPr>
        <p:spPr>
          <a:noFill/>
        </p:spPr>
        <p:txBody>
          <a:bodyPr/>
          <a:lstStyle/>
          <a:p>
            <a:fld id="{7BDC81F6-EFEC-4903-8C71-1D1FDF0D9A7E}" type="slidenum">
              <a:rPr lang="en-US" smtClean="0">
                <a:cs typeface="Arial" pitchFamily="34" charset="0"/>
              </a:rPr>
              <a:pPr/>
              <a:t>171</a:t>
            </a:fld>
            <a:endParaRPr lang="en-US">
              <a:cs typeface="Arial" pitchFamily="34" charset="0"/>
            </a:endParaRPr>
          </a:p>
        </p:txBody>
      </p:sp>
      <p:sp>
        <p:nvSpPr>
          <p:cNvPr id="496643" name="Rectangle 2"/>
          <p:cNvSpPr>
            <a:spLocks noGrp="1" noRot="1" noChangeAspect="1" noChangeArrowheads="1" noTextEdit="1"/>
          </p:cNvSpPr>
          <p:nvPr>
            <p:ph type="sldImg"/>
          </p:nvPr>
        </p:nvSpPr>
        <p:spPr>
          <a:ln/>
        </p:spPr>
      </p:sp>
      <p:sp>
        <p:nvSpPr>
          <p:cNvPr id="4966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7"/>
          <p:cNvSpPr>
            <a:spLocks noGrp="1" noChangeArrowheads="1"/>
          </p:cNvSpPr>
          <p:nvPr>
            <p:ph type="sldNum" sz="quarter" idx="5"/>
          </p:nvPr>
        </p:nvSpPr>
        <p:spPr>
          <a:noFill/>
        </p:spPr>
        <p:txBody>
          <a:bodyPr/>
          <a:lstStyle/>
          <a:p>
            <a:fld id="{41F25EB2-9D86-44D2-95D9-FC4E868ED1C6}" type="slidenum">
              <a:rPr lang="en-US" smtClean="0">
                <a:cs typeface="Arial" pitchFamily="34" charset="0"/>
              </a:rPr>
              <a:pPr/>
              <a:t>172</a:t>
            </a:fld>
            <a:endParaRPr lang="en-US">
              <a:cs typeface="Arial" pitchFamily="34" charset="0"/>
            </a:endParaRPr>
          </a:p>
        </p:txBody>
      </p:sp>
      <p:sp>
        <p:nvSpPr>
          <p:cNvPr id="497667" name="Rectangle 2"/>
          <p:cNvSpPr>
            <a:spLocks noGrp="1" noRot="1" noChangeAspect="1" noChangeArrowheads="1" noTextEdit="1"/>
          </p:cNvSpPr>
          <p:nvPr>
            <p:ph type="sldImg"/>
          </p:nvPr>
        </p:nvSpPr>
        <p:spPr>
          <a:ln/>
        </p:spPr>
      </p:sp>
      <p:sp>
        <p:nvSpPr>
          <p:cNvPr id="4976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7"/>
          <p:cNvSpPr>
            <a:spLocks noGrp="1" noChangeArrowheads="1"/>
          </p:cNvSpPr>
          <p:nvPr>
            <p:ph type="sldNum" sz="quarter" idx="5"/>
          </p:nvPr>
        </p:nvSpPr>
        <p:spPr>
          <a:noFill/>
        </p:spPr>
        <p:txBody>
          <a:bodyPr/>
          <a:lstStyle/>
          <a:p>
            <a:fld id="{6FDF5EF5-5B5F-4B49-9D09-46DD29EDB610}" type="slidenum">
              <a:rPr lang="en-US" smtClean="0">
                <a:cs typeface="Arial" pitchFamily="34" charset="0"/>
              </a:rPr>
              <a:pPr/>
              <a:t>173</a:t>
            </a:fld>
            <a:endParaRPr lang="en-US">
              <a:cs typeface="Arial" pitchFamily="34" charset="0"/>
            </a:endParaRPr>
          </a:p>
        </p:txBody>
      </p:sp>
      <p:sp>
        <p:nvSpPr>
          <p:cNvPr id="498691" name="Rectangle 2"/>
          <p:cNvSpPr>
            <a:spLocks noGrp="1" noRot="1" noChangeAspect="1" noChangeArrowheads="1" noTextEdit="1"/>
          </p:cNvSpPr>
          <p:nvPr>
            <p:ph type="sldImg"/>
          </p:nvPr>
        </p:nvSpPr>
        <p:spPr>
          <a:ln/>
        </p:spPr>
      </p:sp>
      <p:sp>
        <p:nvSpPr>
          <p:cNvPr id="4986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7"/>
          <p:cNvSpPr>
            <a:spLocks noGrp="1" noChangeArrowheads="1"/>
          </p:cNvSpPr>
          <p:nvPr>
            <p:ph type="sldNum" sz="quarter" idx="5"/>
          </p:nvPr>
        </p:nvSpPr>
        <p:spPr>
          <a:noFill/>
        </p:spPr>
        <p:txBody>
          <a:bodyPr/>
          <a:lstStyle/>
          <a:p>
            <a:fld id="{A894422C-2AB3-46D1-A932-970A899D4D75}" type="slidenum">
              <a:rPr lang="en-US" smtClean="0">
                <a:cs typeface="Arial" pitchFamily="34" charset="0"/>
              </a:rPr>
              <a:pPr/>
              <a:t>174</a:t>
            </a:fld>
            <a:endParaRPr lang="en-US">
              <a:cs typeface="Arial" pitchFamily="34" charset="0"/>
            </a:endParaRPr>
          </a:p>
        </p:txBody>
      </p:sp>
      <p:sp>
        <p:nvSpPr>
          <p:cNvPr id="499715" name="Rectangle 2"/>
          <p:cNvSpPr>
            <a:spLocks noGrp="1" noRot="1" noChangeAspect="1" noChangeArrowheads="1" noTextEdit="1"/>
          </p:cNvSpPr>
          <p:nvPr>
            <p:ph type="sldImg"/>
          </p:nvPr>
        </p:nvSpPr>
        <p:spPr>
          <a:ln/>
        </p:spPr>
      </p:sp>
      <p:sp>
        <p:nvSpPr>
          <p:cNvPr id="4997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a:spLocks noGrp="1" noChangeArrowheads="1"/>
          </p:cNvSpPr>
          <p:nvPr>
            <p:ph type="sldNum" sz="quarter" idx="5"/>
          </p:nvPr>
        </p:nvSpPr>
        <p:spPr>
          <a:noFill/>
        </p:spPr>
        <p:txBody>
          <a:bodyPr/>
          <a:lstStyle/>
          <a:p>
            <a:fld id="{D9D6F6A0-51F0-49E6-AA74-16DB5A3DE6A7}" type="slidenum">
              <a:rPr lang="en-US" smtClean="0">
                <a:cs typeface="Arial" pitchFamily="34" charset="0"/>
              </a:rPr>
              <a:pPr/>
              <a:t>62</a:t>
            </a:fld>
            <a:endParaRPr lang="en-US">
              <a:cs typeface="Arial" pitchFamily="34" charset="0"/>
            </a:endParaRPr>
          </a:p>
        </p:txBody>
      </p:sp>
      <p:sp>
        <p:nvSpPr>
          <p:cNvPr id="376835" name="Rectangle 2"/>
          <p:cNvSpPr>
            <a:spLocks noGrp="1" noRot="1" noChangeAspect="1" noChangeArrowheads="1" noTextEdit="1"/>
          </p:cNvSpPr>
          <p:nvPr>
            <p:ph type="sldImg"/>
          </p:nvPr>
        </p:nvSpPr>
        <p:spPr>
          <a:ln/>
        </p:spPr>
      </p:sp>
      <p:sp>
        <p:nvSpPr>
          <p:cNvPr id="3768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a:noFill/>
        </p:spPr>
        <p:txBody>
          <a:bodyPr/>
          <a:lstStyle/>
          <a:p>
            <a:fld id="{FBA1DCCD-A103-4248-BCD0-510D6AC0E621}" type="slidenum">
              <a:rPr lang="en-US" smtClean="0">
                <a:cs typeface="Arial" pitchFamily="34" charset="0"/>
              </a:rPr>
              <a:pPr/>
              <a:t>175</a:t>
            </a:fld>
            <a:endParaRPr lang="en-US">
              <a:cs typeface="Arial" pitchFamily="34" charset="0"/>
            </a:endParaRPr>
          </a:p>
        </p:txBody>
      </p:sp>
      <p:sp>
        <p:nvSpPr>
          <p:cNvPr id="500739" name="Rectangle 2"/>
          <p:cNvSpPr>
            <a:spLocks noGrp="1" noRot="1" noChangeAspect="1" noChangeArrowheads="1" noTextEdit="1"/>
          </p:cNvSpPr>
          <p:nvPr>
            <p:ph type="sldImg"/>
          </p:nvPr>
        </p:nvSpPr>
        <p:spPr>
          <a:ln/>
        </p:spPr>
      </p:sp>
      <p:sp>
        <p:nvSpPr>
          <p:cNvPr id="5007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7"/>
          <p:cNvSpPr>
            <a:spLocks noGrp="1" noChangeArrowheads="1"/>
          </p:cNvSpPr>
          <p:nvPr>
            <p:ph type="sldNum" sz="quarter" idx="5"/>
          </p:nvPr>
        </p:nvSpPr>
        <p:spPr>
          <a:noFill/>
        </p:spPr>
        <p:txBody>
          <a:bodyPr/>
          <a:lstStyle/>
          <a:p>
            <a:fld id="{6E1EB62A-A3BA-440C-B737-60E6330ED5BC}" type="slidenum">
              <a:rPr lang="en-US" smtClean="0">
                <a:cs typeface="Arial" pitchFamily="34" charset="0"/>
              </a:rPr>
              <a:pPr/>
              <a:t>176</a:t>
            </a:fld>
            <a:endParaRPr lang="en-US">
              <a:cs typeface="Arial" pitchFamily="34" charset="0"/>
            </a:endParaRPr>
          </a:p>
        </p:txBody>
      </p:sp>
      <p:sp>
        <p:nvSpPr>
          <p:cNvPr id="504835" name="Rectangle 2"/>
          <p:cNvSpPr>
            <a:spLocks noGrp="1" noRot="1" noChangeAspect="1" noChangeArrowheads="1" noTextEdit="1"/>
          </p:cNvSpPr>
          <p:nvPr>
            <p:ph type="sldImg"/>
          </p:nvPr>
        </p:nvSpPr>
        <p:spPr>
          <a:ln/>
        </p:spPr>
      </p:sp>
      <p:sp>
        <p:nvSpPr>
          <p:cNvPr id="5048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7"/>
          <p:cNvSpPr>
            <a:spLocks noGrp="1" noChangeArrowheads="1"/>
          </p:cNvSpPr>
          <p:nvPr>
            <p:ph type="sldNum" sz="quarter" idx="5"/>
          </p:nvPr>
        </p:nvSpPr>
        <p:spPr>
          <a:noFill/>
        </p:spPr>
        <p:txBody>
          <a:bodyPr/>
          <a:lstStyle/>
          <a:p>
            <a:fld id="{87E10776-F647-4AAB-B5BD-4D452C227A3D}" type="slidenum">
              <a:rPr lang="en-US" smtClean="0">
                <a:cs typeface="Arial" pitchFamily="34" charset="0"/>
              </a:rPr>
              <a:pPr/>
              <a:t>177</a:t>
            </a:fld>
            <a:endParaRPr lang="en-US">
              <a:cs typeface="Arial" pitchFamily="34" charset="0"/>
            </a:endParaRPr>
          </a:p>
        </p:txBody>
      </p:sp>
      <p:sp>
        <p:nvSpPr>
          <p:cNvPr id="505859" name="Rectangle 2"/>
          <p:cNvSpPr>
            <a:spLocks noGrp="1" noRot="1" noChangeAspect="1" noChangeArrowheads="1" noTextEdit="1"/>
          </p:cNvSpPr>
          <p:nvPr>
            <p:ph type="sldImg"/>
          </p:nvPr>
        </p:nvSpPr>
        <p:spPr>
          <a:ln/>
        </p:spPr>
      </p:sp>
      <p:sp>
        <p:nvSpPr>
          <p:cNvPr id="5058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7"/>
          <p:cNvSpPr>
            <a:spLocks noGrp="1" noChangeArrowheads="1"/>
          </p:cNvSpPr>
          <p:nvPr>
            <p:ph type="sldNum" sz="quarter" idx="5"/>
          </p:nvPr>
        </p:nvSpPr>
        <p:spPr>
          <a:noFill/>
        </p:spPr>
        <p:txBody>
          <a:bodyPr/>
          <a:lstStyle/>
          <a:p>
            <a:fld id="{6D03957E-F1FE-43FE-A12D-0BB4362E1DEA}" type="slidenum">
              <a:rPr lang="en-US" smtClean="0">
                <a:cs typeface="Arial" pitchFamily="34" charset="0"/>
              </a:rPr>
              <a:pPr/>
              <a:t>178</a:t>
            </a:fld>
            <a:endParaRPr lang="en-US">
              <a:cs typeface="Arial" pitchFamily="34" charset="0"/>
            </a:endParaRPr>
          </a:p>
        </p:txBody>
      </p:sp>
      <p:sp>
        <p:nvSpPr>
          <p:cNvPr id="514051" name="Rectangle 2"/>
          <p:cNvSpPr>
            <a:spLocks noGrp="1" noRot="1" noChangeAspect="1" noChangeArrowheads="1" noTextEdit="1"/>
          </p:cNvSpPr>
          <p:nvPr>
            <p:ph type="sldImg"/>
          </p:nvPr>
        </p:nvSpPr>
        <p:spPr>
          <a:ln/>
        </p:spPr>
      </p:sp>
      <p:sp>
        <p:nvSpPr>
          <p:cNvPr id="5140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a:noFill/>
        </p:spPr>
        <p:txBody>
          <a:bodyPr/>
          <a:lstStyle/>
          <a:p>
            <a:fld id="{0D146E89-E76D-4D4A-B9D8-E0633A067FAD}" type="slidenum">
              <a:rPr lang="en-US" smtClean="0">
                <a:cs typeface="Arial" pitchFamily="34" charset="0"/>
              </a:rPr>
              <a:pPr/>
              <a:t>179</a:t>
            </a:fld>
            <a:endParaRPr lang="en-US">
              <a:cs typeface="Arial" pitchFamily="34" charset="0"/>
            </a:endParaRPr>
          </a:p>
        </p:txBody>
      </p:sp>
      <p:sp>
        <p:nvSpPr>
          <p:cNvPr id="515075" name="Rectangle 2"/>
          <p:cNvSpPr>
            <a:spLocks noGrp="1" noRot="1" noChangeAspect="1" noChangeArrowheads="1" noTextEdit="1"/>
          </p:cNvSpPr>
          <p:nvPr>
            <p:ph type="sldImg"/>
          </p:nvPr>
        </p:nvSpPr>
        <p:spPr>
          <a:ln/>
        </p:spPr>
      </p:sp>
      <p:sp>
        <p:nvSpPr>
          <p:cNvPr id="5150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a:noFill/>
        </p:spPr>
        <p:txBody>
          <a:bodyPr/>
          <a:lstStyle/>
          <a:p>
            <a:fld id="{0EB254DD-74B0-4677-93F1-BEB4A0C7BC01}" type="slidenum">
              <a:rPr lang="en-US" smtClean="0">
                <a:cs typeface="Arial" pitchFamily="34" charset="0"/>
              </a:rPr>
              <a:pPr/>
              <a:t>180</a:t>
            </a:fld>
            <a:endParaRPr lang="en-US">
              <a:cs typeface="Arial" pitchFamily="34" charset="0"/>
            </a:endParaRPr>
          </a:p>
        </p:txBody>
      </p:sp>
      <p:sp>
        <p:nvSpPr>
          <p:cNvPr id="521219" name="Rectangle 2"/>
          <p:cNvSpPr>
            <a:spLocks noGrp="1" noRot="1" noChangeAspect="1" noChangeArrowheads="1" noTextEdit="1"/>
          </p:cNvSpPr>
          <p:nvPr>
            <p:ph type="sldImg"/>
          </p:nvPr>
        </p:nvSpPr>
        <p:spPr>
          <a:ln/>
        </p:spPr>
      </p:sp>
      <p:sp>
        <p:nvSpPr>
          <p:cNvPr id="5212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7"/>
          <p:cNvSpPr>
            <a:spLocks noGrp="1" noChangeArrowheads="1"/>
          </p:cNvSpPr>
          <p:nvPr>
            <p:ph type="sldNum" sz="quarter" idx="5"/>
          </p:nvPr>
        </p:nvSpPr>
        <p:spPr>
          <a:noFill/>
        </p:spPr>
        <p:txBody>
          <a:bodyPr/>
          <a:lstStyle/>
          <a:p>
            <a:fld id="{42D55ECA-F497-4585-9F3A-AB423D8C52DA}" type="slidenum">
              <a:rPr lang="en-US" smtClean="0">
                <a:cs typeface="Arial" pitchFamily="34" charset="0"/>
              </a:rPr>
              <a:pPr/>
              <a:t>181</a:t>
            </a:fld>
            <a:endParaRPr lang="en-US">
              <a:cs typeface="Arial" pitchFamily="34" charset="0"/>
            </a:endParaRPr>
          </a:p>
        </p:txBody>
      </p:sp>
      <p:sp>
        <p:nvSpPr>
          <p:cNvPr id="522243" name="Rectangle 2"/>
          <p:cNvSpPr>
            <a:spLocks noGrp="1" noRot="1" noChangeAspect="1" noChangeArrowheads="1" noTextEdit="1"/>
          </p:cNvSpPr>
          <p:nvPr>
            <p:ph type="sldImg"/>
          </p:nvPr>
        </p:nvSpPr>
        <p:spPr>
          <a:ln/>
        </p:spPr>
      </p:sp>
      <p:sp>
        <p:nvSpPr>
          <p:cNvPr id="5222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8E75431C-3CE6-4A1C-90D2-08132036AEBC}" type="slidenum">
              <a:rPr lang="en-US" smtClean="0">
                <a:cs typeface="Arial" pitchFamily="34" charset="0"/>
              </a:rPr>
              <a:pPr/>
              <a:t>182</a:t>
            </a:fld>
            <a:endParaRPr lang="en-US">
              <a:cs typeface="Arial" pitchFamily="34" charset="0"/>
            </a:endParaRPr>
          </a:p>
        </p:txBody>
      </p:sp>
      <p:sp>
        <p:nvSpPr>
          <p:cNvPr id="524291" name="Rectangle 2"/>
          <p:cNvSpPr>
            <a:spLocks noGrp="1" noRot="1" noChangeAspect="1" noChangeArrowheads="1" noTextEdit="1"/>
          </p:cNvSpPr>
          <p:nvPr>
            <p:ph type="sldImg"/>
          </p:nvPr>
        </p:nvSpPr>
        <p:spPr>
          <a:ln/>
        </p:spPr>
      </p:sp>
      <p:sp>
        <p:nvSpPr>
          <p:cNvPr id="5242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7"/>
          <p:cNvSpPr>
            <a:spLocks noGrp="1" noChangeArrowheads="1"/>
          </p:cNvSpPr>
          <p:nvPr>
            <p:ph type="sldNum" sz="quarter" idx="5"/>
          </p:nvPr>
        </p:nvSpPr>
        <p:spPr>
          <a:noFill/>
        </p:spPr>
        <p:txBody>
          <a:bodyPr/>
          <a:lstStyle/>
          <a:p>
            <a:fld id="{DD6CA5C8-6958-4C9F-8DBB-6D95D1035880}" type="slidenum">
              <a:rPr lang="en-US" smtClean="0">
                <a:cs typeface="Arial" pitchFamily="34" charset="0"/>
              </a:rPr>
              <a:pPr/>
              <a:t>183</a:t>
            </a:fld>
            <a:endParaRPr lang="en-US">
              <a:cs typeface="Arial" pitchFamily="34" charset="0"/>
            </a:endParaRPr>
          </a:p>
        </p:txBody>
      </p:sp>
      <p:sp>
        <p:nvSpPr>
          <p:cNvPr id="526339" name="Rectangle 2"/>
          <p:cNvSpPr>
            <a:spLocks noGrp="1" noRot="1" noChangeAspect="1" noChangeArrowheads="1" noTextEdit="1"/>
          </p:cNvSpPr>
          <p:nvPr>
            <p:ph type="sldImg"/>
          </p:nvPr>
        </p:nvSpPr>
        <p:spPr>
          <a:ln/>
        </p:spPr>
      </p:sp>
      <p:sp>
        <p:nvSpPr>
          <p:cNvPr id="5263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a:noFill/>
        </p:spPr>
        <p:txBody>
          <a:bodyPr/>
          <a:lstStyle/>
          <a:p>
            <a:fld id="{4F63A5A3-8B48-481C-91EA-71AA67114B2A}" type="slidenum">
              <a:rPr lang="en-US" smtClean="0">
                <a:cs typeface="Arial" pitchFamily="34" charset="0"/>
              </a:rPr>
              <a:pPr/>
              <a:t>184</a:t>
            </a:fld>
            <a:endParaRPr lang="en-US">
              <a:cs typeface="Arial" pitchFamily="34" charset="0"/>
            </a:endParaRPr>
          </a:p>
        </p:txBody>
      </p:sp>
      <p:sp>
        <p:nvSpPr>
          <p:cNvPr id="527363" name="Rectangle 2"/>
          <p:cNvSpPr>
            <a:spLocks noGrp="1" noRot="1" noChangeAspect="1" noChangeArrowheads="1" noTextEdit="1"/>
          </p:cNvSpPr>
          <p:nvPr>
            <p:ph type="sldImg"/>
          </p:nvPr>
        </p:nvSpPr>
        <p:spPr>
          <a:ln/>
        </p:spPr>
      </p:sp>
      <p:sp>
        <p:nvSpPr>
          <p:cNvPr id="527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a:noFill/>
        </p:spPr>
        <p:txBody>
          <a:bodyPr/>
          <a:lstStyle/>
          <a:p>
            <a:fld id="{A8066736-8345-4235-9704-62EB2909ED6C}" type="slidenum">
              <a:rPr lang="en-US" smtClean="0">
                <a:cs typeface="Arial" pitchFamily="34" charset="0"/>
              </a:rPr>
              <a:pPr/>
              <a:t>63</a:t>
            </a:fld>
            <a:endParaRPr lang="en-US">
              <a:cs typeface="Arial" pitchFamily="34" charset="0"/>
            </a:endParaRPr>
          </a:p>
        </p:txBody>
      </p:sp>
      <p:sp>
        <p:nvSpPr>
          <p:cNvPr id="377859" name="Rectangle 2"/>
          <p:cNvSpPr>
            <a:spLocks noGrp="1" noRot="1" noChangeAspect="1" noChangeArrowheads="1" noTextEdit="1"/>
          </p:cNvSpPr>
          <p:nvPr>
            <p:ph type="sldImg"/>
          </p:nvPr>
        </p:nvSpPr>
        <p:spPr>
          <a:ln/>
        </p:spPr>
      </p:sp>
      <p:sp>
        <p:nvSpPr>
          <p:cNvPr id="3778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7"/>
          <p:cNvSpPr>
            <a:spLocks noGrp="1" noChangeArrowheads="1"/>
          </p:cNvSpPr>
          <p:nvPr>
            <p:ph type="sldNum" sz="quarter" idx="5"/>
          </p:nvPr>
        </p:nvSpPr>
        <p:spPr>
          <a:noFill/>
        </p:spPr>
        <p:txBody>
          <a:bodyPr/>
          <a:lstStyle/>
          <a:p>
            <a:fld id="{B54B417D-F003-434C-9437-D92D09225566}" type="slidenum">
              <a:rPr lang="en-US" smtClean="0">
                <a:cs typeface="Arial" pitchFamily="34" charset="0"/>
              </a:rPr>
              <a:pPr/>
              <a:t>185</a:t>
            </a:fld>
            <a:endParaRPr lang="en-US">
              <a:cs typeface="Arial" pitchFamily="34" charset="0"/>
            </a:endParaRPr>
          </a:p>
        </p:txBody>
      </p:sp>
      <p:sp>
        <p:nvSpPr>
          <p:cNvPr id="530435" name="Rectangle 2"/>
          <p:cNvSpPr>
            <a:spLocks noGrp="1" noRot="1" noChangeAspect="1" noChangeArrowheads="1" noTextEdit="1"/>
          </p:cNvSpPr>
          <p:nvPr>
            <p:ph type="sldImg"/>
          </p:nvPr>
        </p:nvSpPr>
        <p:spPr>
          <a:ln/>
        </p:spPr>
      </p:sp>
      <p:sp>
        <p:nvSpPr>
          <p:cNvPr id="5304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a:noFill/>
        </p:spPr>
        <p:txBody>
          <a:bodyPr/>
          <a:lstStyle/>
          <a:p>
            <a:fld id="{CBAD974D-25AE-413A-8CDD-230AB0416AEB}" type="slidenum">
              <a:rPr lang="en-US" smtClean="0">
                <a:cs typeface="Arial" pitchFamily="34" charset="0"/>
              </a:rPr>
              <a:pPr/>
              <a:t>186</a:t>
            </a:fld>
            <a:endParaRPr lang="en-US">
              <a:cs typeface="Arial" pitchFamily="34" charset="0"/>
            </a:endParaRPr>
          </a:p>
        </p:txBody>
      </p:sp>
      <p:sp>
        <p:nvSpPr>
          <p:cNvPr id="529411" name="Rectangle 2"/>
          <p:cNvSpPr>
            <a:spLocks noGrp="1" noRot="1" noChangeAspect="1" noChangeArrowheads="1" noTextEdit="1"/>
          </p:cNvSpPr>
          <p:nvPr>
            <p:ph type="sldImg"/>
          </p:nvPr>
        </p:nvSpPr>
        <p:spPr>
          <a:ln/>
        </p:spPr>
      </p:sp>
      <p:sp>
        <p:nvSpPr>
          <p:cNvPr id="529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7"/>
          <p:cNvSpPr>
            <a:spLocks noGrp="1" noChangeArrowheads="1"/>
          </p:cNvSpPr>
          <p:nvPr>
            <p:ph type="sldNum" sz="quarter" idx="5"/>
          </p:nvPr>
        </p:nvSpPr>
        <p:spPr>
          <a:noFill/>
        </p:spPr>
        <p:txBody>
          <a:bodyPr/>
          <a:lstStyle/>
          <a:p>
            <a:fld id="{F5DBE117-D343-4737-A78C-9482C62C86BB}" type="slidenum">
              <a:rPr lang="en-US" smtClean="0">
                <a:cs typeface="Arial" pitchFamily="34" charset="0"/>
              </a:rPr>
              <a:pPr/>
              <a:t>187</a:t>
            </a:fld>
            <a:endParaRPr lang="en-US">
              <a:cs typeface="Arial" pitchFamily="34" charset="0"/>
            </a:endParaRPr>
          </a:p>
        </p:txBody>
      </p:sp>
      <p:sp>
        <p:nvSpPr>
          <p:cNvPr id="532483" name="Rectangle 2"/>
          <p:cNvSpPr>
            <a:spLocks noGrp="1" noRot="1" noChangeAspect="1" noChangeArrowheads="1" noTextEdit="1"/>
          </p:cNvSpPr>
          <p:nvPr>
            <p:ph type="sldImg"/>
          </p:nvPr>
        </p:nvSpPr>
        <p:spPr>
          <a:ln/>
        </p:spPr>
      </p:sp>
      <p:sp>
        <p:nvSpPr>
          <p:cNvPr id="5324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a:noFill/>
        </p:spPr>
        <p:txBody>
          <a:bodyPr/>
          <a:lstStyle/>
          <a:p>
            <a:fld id="{78920602-F99B-42F3-A69A-25E027D0C09A}" type="slidenum">
              <a:rPr lang="en-US" smtClean="0">
                <a:cs typeface="Arial" pitchFamily="34" charset="0"/>
              </a:rPr>
              <a:pPr/>
              <a:t>188</a:t>
            </a:fld>
            <a:endParaRPr lang="en-US">
              <a:cs typeface="Arial" pitchFamily="34" charset="0"/>
            </a:endParaRPr>
          </a:p>
        </p:txBody>
      </p:sp>
      <p:sp>
        <p:nvSpPr>
          <p:cNvPr id="533507" name="Rectangle 2"/>
          <p:cNvSpPr>
            <a:spLocks noGrp="1" noRot="1" noChangeAspect="1" noChangeArrowheads="1" noTextEdit="1"/>
          </p:cNvSpPr>
          <p:nvPr>
            <p:ph type="sldImg"/>
          </p:nvPr>
        </p:nvSpPr>
        <p:spPr>
          <a:ln/>
        </p:spPr>
      </p:sp>
      <p:sp>
        <p:nvSpPr>
          <p:cNvPr id="5335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7"/>
          <p:cNvSpPr>
            <a:spLocks noGrp="1" noChangeArrowheads="1"/>
          </p:cNvSpPr>
          <p:nvPr>
            <p:ph type="sldNum" sz="quarter" idx="5"/>
          </p:nvPr>
        </p:nvSpPr>
        <p:spPr>
          <a:noFill/>
        </p:spPr>
        <p:txBody>
          <a:bodyPr/>
          <a:lstStyle/>
          <a:p>
            <a:fld id="{8F2EAB6B-B184-4284-A2A4-CBB0939F9946}" type="slidenum">
              <a:rPr lang="en-US" smtClean="0">
                <a:cs typeface="Arial" pitchFamily="34" charset="0"/>
              </a:rPr>
              <a:pPr/>
              <a:t>189</a:t>
            </a:fld>
            <a:endParaRPr lang="en-US">
              <a:cs typeface="Arial" pitchFamily="34" charset="0"/>
            </a:endParaRPr>
          </a:p>
        </p:txBody>
      </p:sp>
      <p:sp>
        <p:nvSpPr>
          <p:cNvPr id="534531" name="Rectangle 2"/>
          <p:cNvSpPr>
            <a:spLocks noGrp="1" noRot="1" noChangeAspect="1" noChangeArrowheads="1" noTextEdit="1"/>
          </p:cNvSpPr>
          <p:nvPr>
            <p:ph type="sldImg"/>
          </p:nvPr>
        </p:nvSpPr>
        <p:spPr>
          <a:ln/>
        </p:spPr>
      </p:sp>
      <p:sp>
        <p:nvSpPr>
          <p:cNvPr id="534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7"/>
          <p:cNvSpPr>
            <a:spLocks noGrp="1" noChangeArrowheads="1"/>
          </p:cNvSpPr>
          <p:nvPr>
            <p:ph type="sldNum" sz="quarter" idx="5"/>
          </p:nvPr>
        </p:nvSpPr>
        <p:spPr>
          <a:noFill/>
        </p:spPr>
        <p:txBody>
          <a:bodyPr/>
          <a:lstStyle/>
          <a:p>
            <a:fld id="{15465215-0F4C-4ACC-A45D-9C2D73F8EB61}" type="slidenum">
              <a:rPr lang="en-US" smtClean="0">
                <a:cs typeface="Arial" pitchFamily="34" charset="0"/>
              </a:rPr>
              <a:pPr/>
              <a:t>190</a:t>
            </a:fld>
            <a:endParaRPr lang="en-US">
              <a:cs typeface="Arial" pitchFamily="34" charset="0"/>
            </a:endParaRPr>
          </a:p>
        </p:txBody>
      </p:sp>
      <p:sp>
        <p:nvSpPr>
          <p:cNvPr id="537603" name="Rectangle 2"/>
          <p:cNvSpPr>
            <a:spLocks noGrp="1" noRot="1" noChangeAspect="1" noChangeArrowheads="1" noTextEdit="1"/>
          </p:cNvSpPr>
          <p:nvPr>
            <p:ph type="sldImg"/>
          </p:nvPr>
        </p:nvSpPr>
        <p:spPr>
          <a:ln/>
        </p:spPr>
      </p:sp>
      <p:sp>
        <p:nvSpPr>
          <p:cNvPr id="53760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a:noFill/>
        </p:spPr>
        <p:txBody>
          <a:bodyPr/>
          <a:lstStyle/>
          <a:p>
            <a:fld id="{D3064D0A-9CD2-476A-A30B-EEDE435BBD88}" type="slidenum">
              <a:rPr lang="en-US" smtClean="0">
                <a:cs typeface="Arial" pitchFamily="34" charset="0"/>
              </a:rPr>
              <a:pPr/>
              <a:t>191</a:t>
            </a:fld>
            <a:endParaRPr lang="en-US">
              <a:cs typeface="Arial" pitchFamily="34" charset="0"/>
            </a:endParaRPr>
          </a:p>
        </p:txBody>
      </p:sp>
      <p:sp>
        <p:nvSpPr>
          <p:cNvPr id="539651" name="Rectangle 2"/>
          <p:cNvSpPr>
            <a:spLocks noGrp="1" noRot="1" noChangeAspect="1" noChangeArrowheads="1" noTextEdit="1"/>
          </p:cNvSpPr>
          <p:nvPr>
            <p:ph type="sldImg"/>
          </p:nvPr>
        </p:nvSpPr>
        <p:spPr>
          <a:ln/>
        </p:spPr>
      </p:sp>
      <p:sp>
        <p:nvSpPr>
          <p:cNvPr id="5396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7"/>
          <p:cNvSpPr>
            <a:spLocks noGrp="1" noChangeArrowheads="1"/>
          </p:cNvSpPr>
          <p:nvPr>
            <p:ph type="sldNum" sz="quarter" idx="5"/>
          </p:nvPr>
        </p:nvSpPr>
        <p:spPr>
          <a:noFill/>
        </p:spPr>
        <p:txBody>
          <a:bodyPr/>
          <a:lstStyle/>
          <a:p>
            <a:fld id="{C243E7F7-BA80-4F62-9F80-0FDD4AAFACF6}" type="slidenum">
              <a:rPr lang="en-US" smtClean="0">
                <a:cs typeface="Arial" pitchFamily="34" charset="0"/>
              </a:rPr>
              <a:pPr/>
              <a:t>192</a:t>
            </a:fld>
            <a:endParaRPr lang="en-US">
              <a:cs typeface="Arial" pitchFamily="34" charset="0"/>
            </a:endParaRPr>
          </a:p>
        </p:txBody>
      </p:sp>
      <p:sp>
        <p:nvSpPr>
          <p:cNvPr id="542723" name="Rectangle 2"/>
          <p:cNvSpPr>
            <a:spLocks noGrp="1" noRot="1" noChangeAspect="1" noChangeArrowheads="1" noTextEdit="1"/>
          </p:cNvSpPr>
          <p:nvPr>
            <p:ph type="sldImg"/>
          </p:nvPr>
        </p:nvSpPr>
        <p:spPr>
          <a:ln/>
        </p:spPr>
      </p:sp>
      <p:sp>
        <p:nvSpPr>
          <p:cNvPr id="54272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7"/>
          <p:cNvSpPr>
            <a:spLocks noGrp="1" noChangeArrowheads="1"/>
          </p:cNvSpPr>
          <p:nvPr>
            <p:ph type="sldNum" sz="quarter" idx="5"/>
          </p:nvPr>
        </p:nvSpPr>
        <p:spPr>
          <a:noFill/>
        </p:spPr>
        <p:txBody>
          <a:bodyPr/>
          <a:lstStyle/>
          <a:p>
            <a:fld id="{EA225688-2ECB-47FE-A6B3-E0397EB9E813}" type="slidenum">
              <a:rPr lang="en-US" smtClean="0">
                <a:cs typeface="Arial" pitchFamily="34" charset="0"/>
              </a:rPr>
              <a:pPr/>
              <a:t>193</a:t>
            </a:fld>
            <a:endParaRPr lang="en-US">
              <a:cs typeface="Arial" pitchFamily="34" charset="0"/>
            </a:endParaRPr>
          </a:p>
        </p:txBody>
      </p:sp>
      <p:sp>
        <p:nvSpPr>
          <p:cNvPr id="543747" name="Rectangle 2"/>
          <p:cNvSpPr>
            <a:spLocks noGrp="1" noRot="1" noChangeAspect="1" noChangeArrowheads="1" noTextEdit="1"/>
          </p:cNvSpPr>
          <p:nvPr>
            <p:ph type="sldImg"/>
          </p:nvPr>
        </p:nvSpPr>
        <p:spPr>
          <a:ln/>
        </p:spPr>
      </p:sp>
      <p:sp>
        <p:nvSpPr>
          <p:cNvPr id="5437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7"/>
          <p:cNvSpPr>
            <a:spLocks noGrp="1" noChangeArrowheads="1"/>
          </p:cNvSpPr>
          <p:nvPr>
            <p:ph type="sldNum" sz="quarter" idx="5"/>
          </p:nvPr>
        </p:nvSpPr>
        <p:spPr>
          <a:noFill/>
        </p:spPr>
        <p:txBody>
          <a:bodyPr/>
          <a:lstStyle/>
          <a:p>
            <a:fld id="{FB0698AB-650B-438D-B9AE-808117D79EBB}" type="slidenum">
              <a:rPr lang="en-US" smtClean="0">
                <a:cs typeface="Arial" pitchFamily="34" charset="0"/>
              </a:rPr>
              <a:pPr/>
              <a:t>194</a:t>
            </a:fld>
            <a:endParaRPr lang="en-US">
              <a:cs typeface="Arial" pitchFamily="34" charset="0"/>
            </a:endParaRPr>
          </a:p>
        </p:txBody>
      </p:sp>
      <p:sp>
        <p:nvSpPr>
          <p:cNvPr id="544771" name="Rectangle 2"/>
          <p:cNvSpPr>
            <a:spLocks noGrp="1" noRot="1" noChangeAspect="1" noChangeArrowheads="1" noTextEdit="1"/>
          </p:cNvSpPr>
          <p:nvPr>
            <p:ph type="sldImg"/>
          </p:nvPr>
        </p:nvSpPr>
        <p:spPr>
          <a:ln/>
        </p:spPr>
      </p:sp>
      <p:sp>
        <p:nvSpPr>
          <p:cNvPr id="5447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a:spLocks noGrp="1" noChangeArrowheads="1"/>
          </p:cNvSpPr>
          <p:nvPr>
            <p:ph type="sldNum" sz="quarter" idx="5"/>
          </p:nvPr>
        </p:nvSpPr>
        <p:spPr>
          <a:noFill/>
        </p:spPr>
        <p:txBody>
          <a:bodyPr/>
          <a:lstStyle/>
          <a:p>
            <a:fld id="{F4FD65AE-A671-453A-AD1E-21B885E55AB3}" type="slidenum">
              <a:rPr lang="en-US" smtClean="0">
                <a:cs typeface="Arial" pitchFamily="34" charset="0"/>
              </a:rPr>
              <a:pPr/>
              <a:t>64</a:t>
            </a:fld>
            <a:endParaRPr lang="en-US">
              <a:cs typeface="Arial" pitchFamily="34" charset="0"/>
            </a:endParaRPr>
          </a:p>
        </p:txBody>
      </p:sp>
      <p:sp>
        <p:nvSpPr>
          <p:cNvPr id="378883" name="Rectangle 2"/>
          <p:cNvSpPr>
            <a:spLocks noGrp="1" noRot="1" noChangeAspect="1" noChangeArrowheads="1" noTextEdit="1"/>
          </p:cNvSpPr>
          <p:nvPr>
            <p:ph type="sldImg"/>
          </p:nvPr>
        </p:nvSpPr>
        <p:spPr>
          <a:ln/>
        </p:spPr>
      </p:sp>
      <p:sp>
        <p:nvSpPr>
          <p:cNvPr id="3788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7"/>
          <p:cNvSpPr>
            <a:spLocks noGrp="1" noChangeArrowheads="1"/>
          </p:cNvSpPr>
          <p:nvPr>
            <p:ph type="sldNum" sz="quarter" idx="5"/>
          </p:nvPr>
        </p:nvSpPr>
        <p:spPr>
          <a:noFill/>
        </p:spPr>
        <p:txBody>
          <a:bodyPr/>
          <a:lstStyle/>
          <a:p>
            <a:fld id="{8280C5A4-C300-4706-892D-6D74587D03C8}" type="slidenum">
              <a:rPr lang="en-US" smtClean="0">
                <a:cs typeface="Arial" pitchFamily="34" charset="0"/>
              </a:rPr>
              <a:pPr/>
              <a:t>195</a:t>
            </a:fld>
            <a:endParaRPr lang="en-US">
              <a:cs typeface="Arial" pitchFamily="34" charset="0"/>
            </a:endParaRPr>
          </a:p>
        </p:txBody>
      </p:sp>
      <p:sp>
        <p:nvSpPr>
          <p:cNvPr id="572419" name="Rectangle 2"/>
          <p:cNvSpPr>
            <a:spLocks noGrp="1" noRot="1" noChangeAspect="1" noChangeArrowheads="1" noTextEdit="1"/>
          </p:cNvSpPr>
          <p:nvPr>
            <p:ph type="sldImg"/>
          </p:nvPr>
        </p:nvSpPr>
        <p:spPr>
          <a:ln/>
        </p:spPr>
      </p:sp>
      <p:sp>
        <p:nvSpPr>
          <p:cNvPr id="5724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5E55EA26-77FB-498F-A1C6-A2146AFFF3C1}" type="slidenum">
              <a:rPr lang="en-US" smtClean="0">
                <a:cs typeface="Arial" pitchFamily="34" charset="0"/>
              </a:rPr>
              <a:pPr/>
              <a:t>196</a:t>
            </a:fld>
            <a:endParaRPr lang="en-US">
              <a:cs typeface="Arial" pitchFamily="34" charset="0"/>
            </a:endParaRPr>
          </a:p>
        </p:txBody>
      </p:sp>
      <p:sp>
        <p:nvSpPr>
          <p:cNvPr id="573443" name="Rectangle 2"/>
          <p:cNvSpPr>
            <a:spLocks noGrp="1" noRot="1" noChangeAspect="1" noChangeArrowheads="1" noTextEdit="1"/>
          </p:cNvSpPr>
          <p:nvPr>
            <p:ph type="sldImg"/>
          </p:nvPr>
        </p:nvSpPr>
        <p:spPr>
          <a:ln/>
        </p:spPr>
      </p:sp>
      <p:sp>
        <p:nvSpPr>
          <p:cNvPr id="5734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7"/>
          <p:cNvSpPr>
            <a:spLocks noGrp="1" noChangeArrowheads="1"/>
          </p:cNvSpPr>
          <p:nvPr>
            <p:ph type="sldNum" sz="quarter" idx="5"/>
          </p:nvPr>
        </p:nvSpPr>
        <p:spPr>
          <a:noFill/>
        </p:spPr>
        <p:txBody>
          <a:bodyPr/>
          <a:lstStyle/>
          <a:p>
            <a:fld id="{838AC968-74AD-4FB3-B31D-938247AB31CD}" type="slidenum">
              <a:rPr lang="en-US" smtClean="0">
                <a:cs typeface="Arial" pitchFamily="34" charset="0"/>
              </a:rPr>
              <a:pPr/>
              <a:t>197</a:t>
            </a:fld>
            <a:endParaRPr lang="en-US">
              <a:cs typeface="Arial" pitchFamily="34" charset="0"/>
            </a:endParaRPr>
          </a:p>
        </p:txBody>
      </p:sp>
      <p:sp>
        <p:nvSpPr>
          <p:cNvPr id="574467" name="Rectangle 2"/>
          <p:cNvSpPr>
            <a:spLocks noGrp="1" noRot="1" noChangeAspect="1" noChangeArrowheads="1" noTextEdit="1"/>
          </p:cNvSpPr>
          <p:nvPr>
            <p:ph type="sldImg"/>
          </p:nvPr>
        </p:nvSpPr>
        <p:spPr>
          <a:ln/>
        </p:spPr>
      </p:sp>
      <p:sp>
        <p:nvSpPr>
          <p:cNvPr id="5744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5CBBDFB9-B449-4084-A792-5B3DDF31D991}" type="slidenum">
              <a:rPr lang="en-US" smtClean="0">
                <a:cs typeface="Arial" pitchFamily="34" charset="0"/>
              </a:rPr>
              <a:pPr/>
              <a:t>198</a:t>
            </a:fld>
            <a:endParaRPr lang="en-US">
              <a:cs typeface="Arial" pitchFamily="34" charset="0"/>
            </a:endParaRPr>
          </a:p>
        </p:txBody>
      </p:sp>
      <p:sp>
        <p:nvSpPr>
          <p:cNvPr id="575491" name="Rectangle 2"/>
          <p:cNvSpPr>
            <a:spLocks noGrp="1" noRot="1" noChangeAspect="1" noChangeArrowheads="1" noTextEdit="1"/>
          </p:cNvSpPr>
          <p:nvPr>
            <p:ph type="sldImg"/>
          </p:nvPr>
        </p:nvSpPr>
        <p:spPr>
          <a:ln/>
        </p:spPr>
      </p:sp>
      <p:sp>
        <p:nvSpPr>
          <p:cNvPr id="5754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a:noFill/>
        </p:spPr>
        <p:txBody>
          <a:bodyPr/>
          <a:lstStyle/>
          <a:p>
            <a:fld id="{DF0DDE7A-825C-4DE6-AAF4-43E6A9A01F51}" type="slidenum">
              <a:rPr lang="en-US" smtClean="0">
                <a:cs typeface="Arial" pitchFamily="34" charset="0"/>
              </a:rPr>
              <a:pPr/>
              <a:t>199</a:t>
            </a:fld>
            <a:endParaRPr lang="en-US">
              <a:cs typeface="Arial" pitchFamily="34" charset="0"/>
            </a:endParaRPr>
          </a:p>
        </p:txBody>
      </p:sp>
      <p:sp>
        <p:nvSpPr>
          <p:cNvPr id="576515" name="Rectangle 2"/>
          <p:cNvSpPr>
            <a:spLocks noGrp="1" noRot="1" noChangeAspect="1" noChangeArrowheads="1" noTextEdit="1"/>
          </p:cNvSpPr>
          <p:nvPr>
            <p:ph type="sldImg"/>
          </p:nvPr>
        </p:nvSpPr>
        <p:spPr>
          <a:ln/>
        </p:spPr>
      </p:sp>
      <p:sp>
        <p:nvSpPr>
          <p:cNvPr id="5765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7"/>
          <p:cNvSpPr>
            <a:spLocks noGrp="1" noChangeArrowheads="1"/>
          </p:cNvSpPr>
          <p:nvPr>
            <p:ph type="sldNum" sz="quarter" idx="5"/>
          </p:nvPr>
        </p:nvSpPr>
        <p:spPr>
          <a:noFill/>
        </p:spPr>
        <p:txBody>
          <a:bodyPr/>
          <a:lstStyle/>
          <a:p>
            <a:fld id="{7F6A5F1B-D7A9-47F1-A7C6-F9C8457ADC71}" type="slidenum">
              <a:rPr lang="en-US" smtClean="0">
                <a:cs typeface="Arial" pitchFamily="34" charset="0"/>
              </a:rPr>
              <a:pPr/>
              <a:t>200</a:t>
            </a:fld>
            <a:endParaRPr lang="en-US">
              <a:cs typeface="Arial" pitchFamily="34" charset="0"/>
            </a:endParaRPr>
          </a:p>
        </p:txBody>
      </p:sp>
      <p:sp>
        <p:nvSpPr>
          <p:cNvPr id="577539" name="Rectangle 2"/>
          <p:cNvSpPr>
            <a:spLocks noGrp="1" noRot="1" noChangeAspect="1" noChangeArrowheads="1" noTextEdit="1"/>
          </p:cNvSpPr>
          <p:nvPr>
            <p:ph type="sldImg"/>
          </p:nvPr>
        </p:nvSpPr>
        <p:spPr>
          <a:ln/>
        </p:spPr>
      </p:sp>
      <p:sp>
        <p:nvSpPr>
          <p:cNvPr id="5775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7"/>
          <p:cNvSpPr>
            <a:spLocks noGrp="1" noChangeArrowheads="1"/>
          </p:cNvSpPr>
          <p:nvPr>
            <p:ph type="sldNum" sz="quarter" idx="5"/>
          </p:nvPr>
        </p:nvSpPr>
        <p:spPr>
          <a:noFill/>
        </p:spPr>
        <p:txBody>
          <a:bodyPr/>
          <a:lstStyle/>
          <a:p>
            <a:fld id="{960799B2-B3BC-4FBA-BD35-175B076AD4E3}" type="slidenum">
              <a:rPr lang="en-US" smtClean="0">
                <a:cs typeface="Arial" pitchFamily="34" charset="0"/>
              </a:rPr>
              <a:pPr/>
              <a:t>201</a:t>
            </a:fld>
            <a:endParaRPr lang="en-US">
              <a:cs typeface="Arial" pitchFamily="34" charset="0"/>
            </a:endParaRPr>
          </a:p>
        </p:txBody>
      </p:sp>
      <p:sp>
        <p:nvSpPr>
          <p:cNvPr id="578563" name="Rectangle 2"/>
          <p:cNvSpPr>
            <a:spLocks noGrp="1" noRot="1" noChangeAspect="1" noChangeArrowheads="1" noTextEdit="1"/>
          </p:cNvSpPr>
          <p:nvPr>
            <p:ph type="sldImg"/>
          </p:nvPr>
        </p:nvSpPr>
        <p:spPr>
          <a:ln/>
        </p:spPr>
      </p:sp>
      <p:sp>
        <p:nvSpPr>
          <p:cNvPr id="578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a:spLocks noGrp="1" noChangeArrowheads="1"/>
          </p:cNvSpPr>
          <p:nvPr>
            <p:ph type="sldNum" sz="quarter" idx="5"/>
          </p:nvPr>
        </p:nvSpPr>
        <p:spPr>
          <a:noFill/>
        </p:spPr>
        <p:txBody>
          <a:bodyPr/>
          <a:lstStyle/>
          <a:p>
            <a:fld id="{8CD90024-359A-434F-8906-53576F215DC9}" type="slidenum">
              <a:rPr lang="en-US" smtClean="0">
                <a:cs typeface="Arial" pitchFamily="34" charset="0"/>
              </a:rPr>
              <a:pPr/>
              <a:t>202</a:t>
            </a:fld>
            <a:endParaRPr lang="en-US">
              <a:cs typeface="Arial" pitchFamily="34" charset="0"/>
            </a:endParaRPr>
          </a:p>
        </p:txBody>
      </p:sp>
      <p:sp>
        <p:nvSpPr>
          <p:cNvPr id="584707" name="Rectangle 2"/>
          <p:cNvSpPr>
            <a:spLocks noGrp="1" noRot="1" noChangeAspect="1" noChangeArrowheads="1" noTextEdit="1"/>
          </p:cNvSpPr>
          <p:nvPr>
            <p:ph type="sldImg"/>
          </p:nvPr>
        </p:nvSpPr>
        <p:spPr>
          <a:ln/>
        </p:spPr>
      </p:sp>
      <p:sp>
        <p:nvSpPr>
          <p:cNvPr id="584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a:noFill/>
        </p:spPr>
        <p:txBody>
          <a:bodyPr/>
          <a:lstStyle/>
          <a:p>
            <a:fld id="{D5C07B69-7941-4A20-B545-378A3B19B4F6}" type="slidenum">
              <a:rPr lang="en-US" smtClean="0">
                <a:cs typeface="Arial" pitchFamily="34" charset="0"/>
              </a:rPr>
              <a:pPr/>
              <a:t>203</a:t>
            </a:fld>
            <a:endParaRPr lang="en-US">
              <a:cs typeface="Arial" pitchFamily="34" charset="0"/>
            </a:endParaRPr>
          </a:p>
        </p:txBody>
      </p:sp>
      <p:sp>
        <p:nvSpPr>
          <p:cNvPr id="588803" name="Rectangle 2"/>
          <p:cNvSpPr>
            <a:spLocks noGrp="1" noRot="1" noChangeAspect="1" noChangeArrowheads="1" noTextEdit="1"/>
          </p:cNvSpPr>
          <p:nvPr>
            <p:ph type="sldImg"/>
          </p:nvPr>
        </p:nvSpPr>
        <p:spPr>
          <a:ln/>
        </p:spPr>
      </p:sp>
      <p:sp>
        <p:nvSpPr>
          <p:cNvPr id="58880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7"/>
          <p:cNvSpPr>
            <a:spLocks noGrp="1" noChangeArrowheads="1"/>
          </p:cNvSpPr>
          <p:nvPr>
            <p:ph type="sldNum" sz="quarter" idx="5"/>
          </p:nvPr>
        </p:nvSpPr>
        <p:spPr>
          <a:noFill/>
        </p:spPr>
        <p:txBody>
          <a:bodyPr/>
          <a:lstStyle/>
          <a:p>
            <a:fld id="{6F9FE90C-C372-4B3A-982D-7D41E9265A83}" type="slidenum">
              <a:rPr lang="en-US" smtClean="0">
                <a:cs typeface="Arial" pitchFamily="34" charset="0"/>
              </a:rPr>
              <a:pPr/>
              <a:t>204</a:t>
            </a:fld>
            <a:endParaRPr lang="en-US">
              <a:cs typeface="Arial" pitchFamily="34" charset="0"/>
            </a:endParaRPr>
          </a:p>
        </p:txBody>
      </p:sp>
      <p:sp>
        <p:nvSpPr>
          <p:cNvPr id="589827" name="Rectangle 2"/>
          <p:cNvSpPr>
            <a:spLocks noGrp="1" noRot="1" noChangeAspect="1" noChangeArrowheads="1" noTextEdit="1"/>
          </p:cNvSpPr>
          <p:nvPr>
            <p:ph type="sldImg"/>
          </p:nvPr>
        </p:nvSpPr>
        <p:spPr>
          <a:ln/>
        </p:spPr>
      </p:sp>
      <p:sp>
        <p:nvSpPr>
          <p:cNvPr id="5898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1"/>
          <p:cNvPicPr>
            <a:picLocks noChangeAspect="1" noChangeArrowheads="1"/>
          </p:cNvPicPr>
          <p:nvPr userDrawn="1"/>
        </p:nvPicPr>
        <p:blipFill>
          <a:blip r:embed="rId2"/>
          <a:srcRect/>
          <a:stretch>
            <a:fillRect/>
          </a:stretch>
        </p:blipFill>
        <p:spPr bwMode="auto">
          <a:xfrm>
            <a:off x="3270250" y="57150"/>
            <a:ext cx="2633663" cy="1158875"/>
          </a:xfrm>
          <a:prstGeom prst="rect">
            <a:avLst/>
          </a:prstGeom>
          <a:noFill/>
          <a:ln w="9525">
            <a:noFill/>
            <a:miter lim="800000"/>
            <a:headEnd/>
            <a:tailEnd/>
          </a:ln>
        </p:spPr>
      </p:pic>
      <p:grpSp>
        <p:nvGrpSpPr>
          <p:cNvPr id="4" name="Group 30"/>
          <p:cNvGrpSpPr>
            <a:grpSpLocks/>
          </p:cNvGrpSpPr>
          <p:nvPr userDrawn="1"/>
        </p:nvGrpSpPr>
        <p:grpSpPr bwMode="auto">
          <a:xfrm>
            <a:off x="0" y="6513511"/>
            <a:ext cx="9144000" cy="549274"/>
            <a:chOff x="0" y="4103"/>
            <a:chExt cx="5760" cy="346"/>
          </a:xfrm>
        </p:grpSpPr>
        <p:sp>
          <p:nvSpPr>
            <p:cNvPr id="5" name="Rectangle 23"/>
            <p:cNvSpPr>
              <a:spLocks noChangeArrowheads="1"/>
            </p:cNvSpPr>
            <p:nvPr userDrawn="1"/>
          </p:nvSpPr>
          <p:spPr bwMode="auto">
            <a:xfrm>
              <a:off x="0" y="4103"/>
              <a:ext cx="5760" cy="217"/>
            </a:xfrm>
            <a:prstGeom prst="rect">
              <a:avLst/>
            </a:prstGeom>
            <a:solidFill>
              <a:srgbClr val="000099"/>
            </a:solidFill>
            <a:ln w="9525">
              <a:solidFill>
                <a:schemeClr val="tx1"/>
              </a:solidFill>
              <a:miter lim="800000"/>
              <a:headEnd/>
              <a:tailEnd/>
            </a:ln>
            <a:effectLst/>
          </p:spPr>
          <p:txBody>
            <a:bodyPr wrap="none" anchor="ctr"/>
            <a:lstStyle/>
            <a:p>
              <a:pPr>
                <a:defRPr/>
              </a:pPr>
              <a:endParaRPr lang="en-US">
                <a:cs typeface="+mn-cs"/>
              </a:endParaRPr>
            </a:p>
          </p:txBody>
        </p:sp>
        <p:sp>
          <p:nvSpPr>
            <p:cNvPr id="6" name="Text Box 25"/>
            <p:cNvSpPr txBox="1">
              <a:spLocks noChangeArrowheads="1"/>
            </p:cNvSpPr>
            <p:nvPr userDrawn="1"/>
          </p:nvSpPr>
          <p:spPr bwMode="auto">
            <a:xfrm>
              <a:off x="50" y="4115"/>
              <a:ext cx="5290" cy="334"/>
            </a:xfrm>
            <a:prstGeom prst="rect">
              <a:avLst/>
            </a:prstGeom>
            <a:noFill/>
            <a:ln w="9525">
              <a:noFill/>
              <a:miter lim="800000"/>
              <a:headEnd/>
              <a:tailEnd/>
            </a:ln>
            <a:effectLst/>
          </p:spPr>
          <p:txBody>
            <a:bodyPr>
              <a:spAutoFit/>
            </a:bodyPr>
            <a:lstStyle/>
            <a:p>
              <a:pPr>
                <a:spcBef>
                  <a:spcPct val="50000"/>
                </a:spcBef>
                <a:defRPr/>
              </a:pPr>
              <a:r>
                <a:rPr lang="en-US" sz="1200" b="1" dirty="0">
                  <a:solidFill>
                    <a:schemeClr val="bg1"/>
                  </a:solidFill>
                  <a:latin typeface="Arial" pitchFamily="34" charset="0"/>
                </a:rPr>
                <a:t>© </a:t>
              </a:r>
              <a:r>
                <a:rPr lang="en-US" sz="1100" b="1" dirty="0">
                  <a:solidFill>
                    <a:schemeClr val="bg1"/>
                  </a:solidFill>
                  <a:latin typeface="Arial" pitchFamily="34" charset="0"/>
                </a:rPr>
                <a:t>Bharati Vidyapeeth’s Institute of Computer Applications and Management, New Delhi-63 by Dr. Arpita</a:t>
              </a:r>
            </a:p>
            <a:p>
              <a:pPr>
                <a:spcBef>
                  <a:spcPct val="50000"/>
                </a:spcBef>
                <a:defRPr/>
              </a:pPr>
              <a:endParaRPr lang="en-US" sz="1100" b="1" dirty="0">
                <a:solidFill>
                  <a:schemeClr val="bg1"/>
                </a:solidFill>
                <a:latin typeface="Arial" pitchFamily="34" charset="0"/>
              </a:endParaRPr>
            </a:p>
          </p:txBody>
        </p:sp>
        <p:sp>
          <p:nvSpPr>
            <p:cNvPr id="7" name="Text Box 8"/>
            <p:cNvSpPr txBox="1">
              <a:spLocks noChangeArrowheads="1"/>
            </p:cNvSpPr>
            <p:nvPr/>
          </p:nvSpPr>
          <p:spPr bwMode="auto">
            <a:xfrm>
              <a:off x="5196" y="4139"/>
              <a:ext cx="544" cy="181"/>
            </a:xfrm>
            <a:prstGeom prst="rect">
              <a:avLst/>
            </a:prstGeom>
            <a:noFill/>
            <a:ln w="9525">
              <a:noFill/>
              <a:miter lim="800000"/>
              <a:headEnd/>
              <a:tailEnd/>
            </a:ln>
            <a:effectLst/>
          </p:spPr>
          <p:txBody>
            <a:bodyPr anchor="ctr"/>
            <a:lstStyle/>
            <a:p>
              <a:pPr algn="ctr" eaLnBrk="0" hangingPunct="0">
                <a:spcBef>
                  <a:spcPct val="50000"/>
                </a:spcBef>
                <a:defRPr/>
              </a:pPr>
              <a:endParaRPr lang="en-US" sz="1200" b="1" dirty="0">
                <a:solidFill>
                  <a:schemeClr val="bg1"/>
                </a:solidFill>
                <a:latin typeface="Arial" pitchFamily="34" charset="0"/>
                <a:cs typeface="+mn-cs"/>
              </a:endParaRPr>
            </a:p>
          </p:txBody>
        </p:sp>
      </p:grpSp>
      <p:grpSp>
        <p:nvGrpSpPr>
          <p:cNvPr id="8" name="Group 36"/>
          <p:cNvGrpSpPr>
            <a:grpSpLocks/>
          </p:cNvGrpSpPr>
          <p:nvPr userDrawn="1"/>
        </p:nvGrpSpPr>
        <p:grpSpPr bwMode="auto">
          <a:xfrm>
            <a:off x="0" y="1274763"/>
            <a:ext cx="9144000" cy="204787"/>
            <a:chOff x="0" y="803"/>
            <a:chExt cx="5760" cy="129"/>
          </a:xfrm>
        </p:grpSpPr>
        <p:sp>
          <p:nvSpPr>
            <p:cNvPr id="9" name="Rectangle 31"/>
            <p:cNvSpPr>
              <a:spLocks noChangeArrowheads="1"/>
            </p:cNvSpPr>
            <p:nvPr userDrawn="1"/>
          </p:nvSpPr>
          <p:spPr bwMode="auto">
            <a:xfrm>
              <a:off x="0" y="803"/>
              <a:ext cx="5760" cy="91"/>
            </a:xfrm>
            <a:prstGeom prst="rect">
              <a:avLst/>
            </a:prstGeom>
            <a:solidFill>
              <a:srgbClr val="000099"/>
            </a:solidFill>
            <a:ln w="9525">
              <a:solidFill>
                <a:schemeClr val="tx1"/>
              </a:solidFill>
              <a:miter lim="800000"/>
              <a:headEnd/>
              <a:tailEnd/>
            </a:ln>
            <a:effectLst/>
          </p:spPr>
          <p:txBody>
            <a:bodyPr wrap="none" anchor="ctr"/>
            <a:lstStyle/>
            <a:p>
              <a:pPr>
                <a:defRPr/>
              </a:pPr>
              <a:endParaRPr lang="en-US">
                <a:cs typeface="+mn-cs"/>
              </a:endParaRPr>
            </a:p>
          </p:txBody>
        </p:sp>
        <p:sp>
          <p:nvSpPr>
            <p:cNvPr id="10" name="Rectangle 35"/>
            <p:cNvSpPr>
              <a:spLocks noChangeArrowheads="1"/>
            </p:cNvSpPr>
            <p:nvPr userDrawn="1"/>
          </p:nvSpPr>
          <p:spPr bwMode="auto">
            <a:xfrm>
              <a:off x="0" y="905"/>
              <a:ext cx="5760" cy="27"/>
            </a:xfrm>
            <a:prstGeom prst="rect">
              <a:avLst/>
            </a:prstGeom>
            <a:solidFill>
              <a:srgbClr val="FF0000"/>
            </a:solidFill>
            <a:ln w="9525">
              <a:solidFill>
                <a:schemeClr val="tx1"/>
              </a:solidFill>
              <a:miter lim="800000"/>
              <a:headEnd/>
              <a:tailEnd/>
            </a:ln>
            <a:effectLst/>
          </p:spPr>
          <p:txBody>
            <a:bodyPr wrap="none" anchor="ctr"/>
            <a:lstStyle/>
            <a:p>
              <a:pPr>
                <a:defRPr/>
              </a:pPr>
              <a:endParaRPr lang="en-US">
                <a:cs typeface="+mn-cs"/>
              </a:endParaRPr>
            </a:p>
          </p:txBody>
        </p:sp>
      </p:grpSp>
      <p:sp>
        <p:nvSpPr>
          <p:cNvPr id="11" name="Rectangle 10"/>
          <p:cNvSpPr/>
          <p:nvPr userDrawn="1"/>
        </p:nvSpPr>
        <p:spPr>
          <a:xfrm>
            <a:off x="8147050" y="6496050"/>
            <a:ext cx="996950" cy="261938"/>
          </a:xfrm>
          <a:prstGeom prst="rect">
            <a:avLst/>
          </a:prstGeom>
        </p:spPr>
        <p:txBody>
          <a:bodyPr>
            <a:spAutoFit/>
          </a:bodyPr>
          <a:lstStyle/>
          <a:p>
            <a:pPr>
              <a:defRPr/>
            </a:pPr>
            <a:r>
              <a:rPr lang="en-US" sz="1100" dirty="0">
                <a:solidFill>
                  <a:schemeClr val="bg1"/>
                </a:solidFill>
              </a:rPr>
              <a:t>U1.</a:t>
            </a:r>
            <a:fld id="{7211D560-C875-43CA-820E-17A17F3C8CAD}" type="slidenum">
              <a:rPr lang="en-US" sz="1100">
                <a:solidFill>
                  <a:schemeClr val="bg1"/>
                </a:solidFill>
              </a:rPr>
              <a:pPr>
                <a:defRPr/>
              </a:pPr>
              <a:t>‹#›</a:t>
            </a:fld>
            <a:endParaRPr lang="en-US" sz="1100" dirty="0">
              <a:solidFill>
                <a:schemeClr val="bg1"/>
              </a:solidFill>
            </a:endParaRPr>
          </a:p>
        </p:txBody>
      </p:sp>
      <p:sp>
        <p:nvSpPr>
          <p:cNvPr id="147459" name="Rectangle 3"/>
          <p:cNvSpPr>
            <a:spLocks noGrp="1" noChangeArrowheads="1"/>
          </p:cNvSpPr>
          <p:nvPr>
            <p:ph type="subTitle" idx="1"/>
          </p:nvPr>
        </p:nvSpPr>
        <p:spPr>
          <a:xfrm>
            <a:off x="1389063" y="2676525"/>
            <a:ext cx="6400800" cy="2716213"/>
          </a:xfrm>
        </p:spPr>
        <p:txBody>
          <a:bodyPr/>
          <a:lstStyle>
            <a:lvl1pPr marL="0" indent="0" algn="ctr">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5450" y="274638"/>
            <a:ext cx="2176463" cy="596423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42888" y="274638"/>
            <a:ext cx="6380162" cy="59642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242888" y="1014413"/>
            <a:ext cx="8709025" cy="5224462"/>
          </a:xfrm>
        </p:spPr>
        <p:txBody>
          <a:bodyPr/>
          <a:lstStyle/>
          <a:p>
            <a:pPr lvl="0"/>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242888" y="1014413"/>
            <a:ext cx="4278312" cy="5224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3600" y="1014413"/>
            <a:ext cx="4278313" cy="5224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42888" y="1014413"/>
            <a:ext cx="4278312"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3600" y="1014413"/>
            <a:ext cx="4278313"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bwMode="auto">
          <a:xfrm>
            <a:off x="242888" y="1014413"/>
            <a:ext cx="8709025" cy="52244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1" name="Picture 32"/>
          <p:cNvPicPr>
            <a:picLocks noChangeAspect="1" noChangeArrowheads="1"/>
          </p:cNvPicPr>
          <p:nvPr userDrawn="1"/>
        </p:nvPicPr>
        <p:blipFill>
          <a:blip r:embed="rId15"/>
          <a:srcRect/>
          <a:stretch>
            <a:fillRect/>
          </a:stretch>
        </p:blipFill>
        <p:spPr bwMode="auto">
          <a:xfrm>
            <a:off x="0" y="0"/>
            <a:ext cx="1465263" cy="644525"/>
          </a:xfrm>
          <a:prstGeom prst="rect">
            <a:avLst/>
          </a:prstGeom>
          <a:noFill/>
          <a:ln w="9525">
            <a:noFill/>
            <a:miter lim="800000"/>
            <a:headEnd/>
            <a:tailEnd/>
          </a:ln>
        </p:spPr>
      </p:pic>
      <p:grpSp>
        <p:nvGrpSpPr>
          <p:cNvPr id="2052" name="Group 33"/>
          <p:cNvGrpSpPr>
            <a:grpSpLocks/>
          </p:cNvGrpSpPr>
          <p:nvPr userDrawn="1"/>
        </p:nvGrpSpPr>
        <p:grpSpPr bwMode="auto">
          <a:xfrm>
            <a:off x="0" y="6513513"/>
            <a:ext cx="9144000" cy="344487"/>
            <a:chOff x="0" y="4103"/>
            <a:chExt cx="5760" cy="217"/>
          </a:xfrm>
        </p:grpSpPr>
        <p:sp>
          <p:nvSpPr>
            <p:cNvPr id="146466" name="Rectangle 34"/>
            <p:cNvSpPr>
              <a:spLocks noChangeArrowheads="1"/>
            </p:cNvSpPr>
            <p:nvPr userDrawn="1"/>
          </p:nvSpPr>
          <p:spPr bwMode="auto">
            <a:xfrm>
              <a:off x="0" y="4103"/>
              <a:ext cx="5760" cy="217"/>
            </a:xfrm>
            <a:prstGeom prst="rect">
              <a:avLst/>
            </a:prstGeom>
            <a:solidFill>
              <a:srgbClr val="000099"/>
            </a:solidFill>
            <a:ln w="9525">
              <a:solidFill>
                <a:schemeClr val="tx1"/>
              </a:solidFill>
              <a:miter lim="800000"/>
              <a:headEnd/>
              <a:tailEnd/>
            </a:ln>
            <a:effectLst/>
          </p:spPr>
          <p:txBody>
            <a:bodyPr wrap="none" anchor="ctr"/>
            <a:lstStyle/>
            <a:p>
              <a:pPr>
                <a:defRPr/>
              </a:pPr>
              <a:endParaRPr lang="en-US">
                <a:cs typeface="+mn-cs"/>
              </a:endParaRPr>
            </a:p>
          </p:txBody>
        </p:sp>
        <p:sp>
          <p:nvSpPr>
            <p:cNvPr id="146467" name="Text Box 35"/>
            <p:cNvSpPr txBox="1">
              <a:spLocks noChangeArrowheads="1"/>
            </p:cNvSpPr>
            <p:nvPr userDrawn="1"/>
          </p:nvSpPr>
          <p:spPr bwMode="auto">
            <a:xfrm>
              <a:off x="50" y="4115"/>
              <a:ext cx="5290" cy="164"/>
            </a:xfrm>
            <a:prstGeom prst="rect">
              <a:avLst/>
            </a:prstGeom>
            <a:noFill/>
            <a:ln w="9525">
              <a:noFill/>
              <a:miter lim="800000"/>
              <a:headEnd/>
              <a:tailEnd/>
            </a:ln>
            <a:effectLst/>
          </p:spPr>
          <p:txBody>
            <a:bodyPr>
              <a:spAutoFit/>
            </a:bodyPr>
            <a:lstStyle/>
            <a:p>
              <a:pPr>
                <a:spcBef>
                  <a:spcPct val="50000"/>
                </a:spcBef>
                <a:defRPr/>
              </a:pPr>
              <a:r>
                <a:rPr lang="en-US" sz="1100" b="1" dirty="0">
                  <a:solidFill>
                    <a:schemeClr val="bg1"/>
                  </a:solidFill>
                  <a:latin typeface="Arial" pitchFamily="34" charset="0"/>
                </a:rPr>
                <a:t>© Bharati Vidyapeeth’s Institute of Computer Applications and Management, New Delhi-63 by Dr. Arpita </a:t>
              </a:r>
            </a:p>
          </p:txBody>
        </p:sp>
      </p:grpSp>
      <p:sp>
        <p:nvSpPr>
          <p:cNvPr id="146469" name="Text Box 37"/>
          <p:cNvSpPr txBox="1">
            <a:spLocks noChangeArrowheads="1"/>
          </p:cNvSpPr>
          <p:nvPr userDrawn="1"/>
        </p:nvSpPr>
        <p:spPr bwMode="auto">
          <a:xfrm>
            <a:off x="1506538" y="142875"/>
            <a:ext cx="7413625" cy="457200"/>
          </a:xfrm>
          <a:prstGeom prst="rect">
            <a:avLst/>
          </a:prstGeom>
          <a:noFill/>
          <a:ln w="9525">
            <a:noFill/>
            <a:miter lim="800000"/>
            <a:headEnd/>
            <a:tailEnd/>
          </a:ln>
          <a:effectLst/>
        </p:spPr>
        <p:txBody>
          <a:bodyPr>
            <a:spAutoFit/>
          </a:bodyPr>
          <a:lstStyle/>
          <a:p>
            <a:pPr>
              <a:spcBef>
                <a:spcPct val="50000"/>
              </a:spcBef>
              <a:defRPr/>
            </a:pPr>
            <a:endParaRPr lang="en-IN">
              <a:cs typeface="+mn-cs"/>
            </a:endParaRPr>
          </a:p>
        </p:txBody>
      </p:sp>
      <p:sp>
        <p:nvSpPr>
          <p:cNvPr id="146472" name="Rectangle 40"/>
          <p:cNvSpPr>
            <a:spLocks noChangeArrowheads="1"/>
          </p:cNvSpPr>
          <p:nvPr userDrawn="1"/>
        </p:nvSpPr>
        <p:spPr bwMode="auto">
          <a:xfrm>
            <a:off x="0" y="693738"/>
            <a:ext cx="9144000" cy="144462"/>
          </a:xfrm>
          <a:prstGeom prst="rect">
            <a:avLst/>
          </a:prstGeom>
          <a:solidFill>
            <a:srgbClr val="000099"/>
          </a:solidFill>
          <a:ln w="9525">
            <a:noFill/>
            <a:miter lim="800000"/>
            <a:headEnd/>
            <a:tailEnd/>
          </a:ln>
          <a:effectLst/>
        </p:spPr>
        <p:txBody>
          <a:bodyPr wrap="none" anchor="ctr"/>
          <a:lstStyle/>
          <a:p>
            <a:pPr>
              <a:defRPr/>
            </a:pPr>
            <a:endParaRPr lang="en-US">
              <a:cs typeface="+mn-cs"/>
            </a:endParaRPr>
          </a:p>
        </p:txBody>
      </p:sp>
      <p:sp>
        <p:nvSpPr>
          <p:cNvPr id="146473" name="Rectangle 41"/>
          <p:cNvSpPr>
            <a:spLocks noChangeArrowheads="1"/>
          </p:cNvSpPr>
          <p:nvPr userDrawn="1"/>
        </p:nvSpPr>
        <p:spPr bwMode="auto">
          <a:xfrm>
            <a:off x="0" y="841375"/>
            <a:ext cx="9144000" cy="42863"/>
          </a:xfrm>
          <a:prstGeom prst="rect">
            <a:avLst/>
          </a:prstGeom>
          <a:solidFill>
            <a:srgbClr val="FF0000"/>
          </a:solidFill>
          <a:ln w="9525">
            <a:noFill/>
            <a:miter lim="800000"/>
            <a:headEnd/>
            <a:tailEnd/>
          </a:ln>
          <a:effectLst/>
        </p:spPr>
        <p:txBody>
          <a:bodyPr wrap="none" anchor="ctr"/>
          <a:lstStyle/>
          <a:p>
            <a:pPr>
              <a:defRPr/>
            </a:pPr>
            <a:endParaRPr lang="en-US">
              <a:cs typeface="+mn-cs"/>
            </a:endParaRPr>
          </a:p>
        </p:txBody>
      </p:sp>
      <p:sp>
        <p:nvSpPr>
          <p:cNvPr id="146475" name="Rectangle 43"/>
          <p:cNvSpPr>
            <a:spLocks noChangeArrowheads="1"/>
          </p:cNvSpPr>
          <p:nvPr userDrawn="1"/>
        </p:nvSpPr>
        <p:spPr bwMode="auto">
          <a:xfrm>
            <a:off x="1497013" y="0"/>
            <a:ext cx="7646987" cy="696913"/>
          </a:xfrm>
          <a:prstGeom prst="rect">
            <a:avLst/>
          </a:prstGeom>
          <a:solidFill>
            <a:srgbClr val="000099"/>
          </a:solidFill>
          <a:ln w="9525">
            <a:noFill/>
            <a:miter lim="800000"/>
            <a:headEnd/>
            <a:tailEnd/>
          </a:ln>
          <a:effectLst/>
        </p:spPr>
        <p:txBody>
          <a:bodyPr wrap="none" anchor="ctr"/>
          <a:lstStyle/>
          <a:p>
            <a:pPr algn="ctr">
              <a:defRPr/>
            </a:pPr>
            <a:endParaRPr lang="en-IN">
              <a:solidFill>
                <a:srgbClr val="FEF800"/>
              </a:solidFill>
              <a:cs typeface="+mn-cs"/>
            </a:endParaRPr>
          </a:p>
        </p:txBody>
      </p:sp>
      <p:pic>
        <p:nvPicPr>
          <p:cNvPr id="2057" name="Picture 44"/>
          <p:cNvPicPr>
            <a:picLocks noChangeAspect="1" noChangeArrowheads="1"/>
          </p:cNvPicPr>
          <p:nvPr userDrawn="1"/>
        </p:nvPicPr>
        <p:blipFill>
          <a:blip r:embed="rId15"/>
          <a:srcRect/>
          <a:stretch>
            <a:fillRect/>
          </a:stretch>
        </p:blipFill>
        <p:spPr bwMode="auto">
          <a:xfrm>
            <a:off x="0" y="0"/>
            <a:ext cx="1465263" cy="644525"/>
          </a:xfrm>
          <a:prstGeom prst="rect">
            <a:avLst/>
          </a:prstGeom>
          <a:noFill/>
          <a:ln w="9525">
            <a:noFill/>
            <a:miter lim="800000"/>
            <a:headEnd/>
            <a:tailEnd/>
          </a:ln>
        </p:spPr>
      </p:pic>
      <p:sp>
        <p:nvSpPr>
          <p:cNvPr id="146477" name="Rectangle 45"/>
          <p:cNvSpPr>
            <a:spLocks noChangeArrowheads="1"/>
          </p:cNvSpPr>
          <p:nvPr userDrawn="1"/>
        </p:nvSpPr>
        <p:spPr bwMode="auto">
          <a:xfrm>
            <a:off x="1497013" y="0"/>
            <a:ext cx="7646987" cy="696913"/>
          </a:xfrm>
          <a:prstGeom prst="rect">
            <a:avLst/>
          </a:prstGeom>
          <a:solidFill>
            <a:srgbClr val="000099"/>
          </a:solidFill>
          <a:ln w="9525">
            <a:noFill/>
            <a:miter lim="800000"/>
            <a:headEnd/>
            <a:tailEnd/>
          </a:ln>
          <a:effectLst/>
        </p:spPr>
        <p:txBody>
          <a:bodyPr wrap="none" anchor="ctr"/>
          <a:lstStyle/>
          <a:p>
            <a:pPr algn="ctr">
              <a:defRPr/>
            </a:pPr>
            <a:endParaRPr lang="en-IN">
              <a:solidFill>
                <a:srgbClr val="FEF800"/>
              </a:solidFill>
              <a:cs typeface="+mn-cs"/>
            </a:endParaRPr>
          </a:p>
        </p:txBody>
      </p:sp>
      <p:sp>
        <p:nvSpPr>
          <p:cNvPr id="146478" name="Rectangle 46"/>
          <p:cNvSpPr>
            <a:spLocks noChangeArrowheads="1"/>
          </p:cNvSpPr>
          <p:nvPr userDrawn="1"/>
        </p:nvSpPr>
        <p:spPr bwMode="auto">
          <a:xfrm>
            <a:off x="0" y="693738"/>
            <a:ext cx="9144000" cy="144462"/>
          </a:xfrm>
          <a:prstGeom prst="rect">
            <a:avLst/>
          </a:prstGeom>
          <a:solidFill>
            <a:srgbClr val="000099"/>
          </a:solidFill>
          <a:ln w="9525">
            <a:noFill/>
            <a:miter lim="800000"/>
            <a:headEnd/>
            <a:tailEnd/>
          </a:ln>
          <a:effectLst/>
        </p:spPr>
        <p:txBody>
          <a:bodyPr wrap="none" anchor="ctr"/>
          <a:lstStyle/>
          <a:p>
            <a:pPr>
              <a:defRPr/>
            </a:pPr>
            <a:endParaRPr lang="en-US">
              <a:cs typeface="+mn-cs"/>
            </a:endParaRPr>
          </a:p>
        </p:txBody>
      </p:sp>
      <p:pic>
        <p:nvPicPr>
          <p:cNvPr id="2060" name="Picture 47"/>
          <p:cNvPicPr>
            <a:picLocks noChangeAspect="1" noChangeArrowheads="1"/>
          </p:cNvPicPr>
          <p:nvPr userDrawn="1"/>
        </p:nvPicPr>
        <p:blipFill>
          <a:blip r:embed="rId15"/>
          <a:srcRect/>
          <a:stretch>
            <a:fillRect/>
          </a:stretch>
        </p:blipFill>
        <p:spPr bwMode="auto">
          <a:xfrm>
            <a:off x="0" y="0"/>
            <a:ext cx="1465263" cy="644525"/>
          </a:xfrm>
          <a:prstGeom prst="rect">
            <a:avLst/>
          </a:prstGeom>
          <a:noFill/>
          <a:ln w="9525">
            <a:noFill/>
            <a:miter lim="800000"/>
            <a:headEnd/>
            <a:tailEnd/>
          </a:ln>
        </p:spPr>
      </p:pic>
      <p:sp>
        <p:nvSpPr>
          <p:cNvPr id="146480" name="Rectangle 48"/>
          <p:cNvSpPr>
            <a:spLocks noChangeArrowheads="1"/>
          </p:cNvSpPr>
          <p:nvPr userDrawn="1"/>
        </p:nvSpPr>
        <p:spPr bwMode="auto">
          <a:xfrm>
            <a:off x="0" y="693738"/>
            <a:ext cx="9144000" cy="144462"/>
          </a:xfrm>
          <a:prstGeom prst="rect">
            <a:avLst/>
          </a:prstGeom>
          <a:solidFill>
            <a:srgbClr val="000099"/>
          </a:solidFill>
          <a:ln w="9525">
            <a:noFill/>
            <a:miter lim="800000"/>
            <a:headEnd/>
            <a:tailEnd/>
          </a:ln>
          <a:effectLst/>
        </p:spPr>
        <p:txBody>
          <a:bodyPr wrap="none" anchor="ctr"/>
          <a:lstStyle/>
          <a:p>
            <a:pPr>
              <a:defRPr/>
            </a:pPr>
            <a:endParaRPr lang="en-US">
              <a:cs typeface="+mn-cs"/>
            </a:endParaRPr>
          </a:p>
        </p:txBody>
      </p:sp>
      <p:pic>
        <p:nvPicPr>
          <p:cNvPr id="2062" name="Picture 49"/>
          <p:cNvPicPr>
            <a:picLocks noChangeAspect="1" noChangeArrowheads="1"/>
          </p:cNvPicPr>
          <p:nvPr userDrawn="1"/>
        </p:nvPicPr>
        <p:blipFill>
          <a:blip r:embed="rId15"/>
          <a:srcRect/>
          <a:stretch>
            <a:fillRect/>
          </a:stretch>
        </p:blipFill>
        <p:spPr bwMode="auto">
          <a:xfrm>
            <a:off x="0" y="0"/>
            <a:ext cx="1465263" cy="644525"/>
          </a:xfrm>
          <a:prstGeom prst="rect">
            <a:avLst/>
          </a:prstGeom>
          <a:noFill/>
          <a:ln w="9525">
            <a:noFill/>
            <a:miter lim="800000"/>
            <a:headEnd/>
            <a:tailEnd/>
          </a:ln>
        </p:spPr>
      </p:pic>
      <p:sp>
        <p:nvSpPr>
          <p:cNvPr id="146482" name="Rectangle 50"/>
          <p:cNvSpPr>
            <a:spLocks noChangeArrowheads="1"/>
          </p:cNvSpPr>
          <p:nvPr userDrawn="1"/>
        </p:nvSpPr>
        <p:spPr bwMode="auto">
          <a:xfrm>
            <a:off x="0" y="693738"/>
            <a:ext cx="9144000" cy="144462"/>
          </a:xfrm>
          <a:prstGeom prst="rect">
            <a:avLst/>
          </a:prstGeom>
          <a:solidFill>
            <a:srgbClr val="000099"/>
          </a:solidFill>
          <a:ln w="9525">
            <a:noFill/>
            <a:miter lim="800000"/>
            <a:headEnd/>
            <a:tailEnd/>
          </a:ln>
          <a:effectLst/>
        </p:spPr>
        <p:txBody>
          <a:bodyPr wrap="none" anchor="ctr"/>
          <a:lstStyle/>
          <a:p>
            <a:pPr>
              <a:defRPr/>
            </a:pPr>
            <a:endParaRPr lang="en-US">
              <a:cs typeface="+mn-cs"/>
            </a:endParaRPr>
          </a:p>
        </p:txBody>
      </p:sp>
      <p:pic>
        <p:nvPicPr>
          <p:cNvPr id="2064" name="Picture 51"/>
          <p:cNvPicPr>
            <a:picLocks noChangeAspect="1" noChangeArrowheads="1"/>
          </p:cNvPicPr>
          <p:nvPr userDrawn="1"/>
        </p:nvPicPr>
        <p:blipFill>
          <a:blip r:embed="rId15"/>
          <a:srcRect/>
          <a:stretch>
            <a:fillRect/>
          </a:stretch>
        </p:blipFill>
        <p:spPr bwMode="auto">
          <a:xfrm>
            <a:off x="0" y="0"/>
            <a:ext cx="1465263" cy="644525"/>
          </a:xfrm>
          <a:prstGeom prst="rect">
            <a:avLst/>
          </a:prstGeom>
          <a:noFill/>
          <a:ln w="9525">
            <a:noFill/>
            <a:miter lim="800000"/>
            <a:headEnd/>
            <a:tailEnd/>
          </a:ln>
        </p:spPr>
      </p:pic>
      <p:sp>
        <p:nvSpPr>
          <p:cNvPr id="20" name="TextBox 19"/>
          <p:cNvSpPr txBox="1"/>
          <p:nvPr userDrawn="1"/>
        </p:nvSpPr>
        <p:spPr>
          <a:xfrm>
            <a:off x="7962900" y="6515100"/>
            <a:ext cx="1181100" cy="261938"/>
          </a:xfrm>
          <a:prstGeom prst="rect">
            <a:avLst/>
          </a:prstGeom>
          <a:noFill/>
        </p:spPr>
        <p:txBody>
          <a:bodyPr>
            <a:spAutoFit/>
          </a:bodyPr>
          <a:lstStyle/>
          <a:p>
            <a:pPr>
              <a:defRPr/>
            </a:pPr>
            <a:r>
              <a:rPr lang="en-US" sz="1100" dirty="0">
                <a:solidFill>
                  <a:schemeClr val="bg1"/>
                </a:solidFill>
              </a:rPr>
              <a:t>U1.</a:t>
            </a:r>
            <a:fld id="{654F6D58-AB65-4EE3-8239-F33E6D8CCEA8}" type="slidenum">
              <a:rPr lang="en-US" sz="1100">
                <a:solidFill>
                  <a:schemeClr val="bg1"/>
                </a:solidFill>
              </a:rPr>
              <a:pPr>
                <a:defRPr/>
              </a:pPr>
              <a:t>‹#›</a:t>
            </a:fld>
            <a:endParaRPr lang="en-US" sz="11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91"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build="p">
        <p:tmplLst>
          <p:tmpl lvl="1">
            <p:tnLst>
              <p:par>
                <p:cTn presetID="1" presetClass="entr" presetSubtype="0" fill="hold" nodeType="clickEffect">
                  <p:stCondLst>
                    <p:cond delay="0"/>
                  </p:stCondLst>
                  <p:childTnLst>
                    <p:set>
                      <p:cBhvr>
                        <p:cTn dur="1" fill="hold">
                          <p:stCondLst>
                            <p:cond delay="0"/>
                          </p:stCondLst>
                        </p:cTn>
                        <p:tgtEl>
                          <p:spTgt spid="2050"/>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2050"/>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2050"/>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2050"/>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2050"/>
                        </p:tgtEl>
                        <p:attrNameLst>
                          <p:attrName>style.visibility</p:attrName>
                        </p:attrNameLst>
                      </p:cBhvr>
                      <p:to>
                        <p:strVal val="visible"/>
                      </p:to>
                    </p:set>
                  </p:childTnLst>
                </p:cTn>
              </p:par>
            </p:tnLst>
          </p:tmpl>
        </p:tmplLst>
      </p:bldP>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itchFamily="2" charset="2"/>
        <a:buChar char="§"/>
        <a:defRPr sz="2400">
          <a:solidFill>
            <a:schemeClr val="tx1"/>
          </a:solidFill>
          <a:latin typeface="+mn-lt"/>
          <a:cs typeface="+mn-cs"/>
        </a:defRPr>
      </a:lvl2pPr>
      <a:lvl3pPr marL="1143000" indent="-228600" algn="l" rtl="0" eaLnBrk="0" fontAlgn="base" hangingPunct="0">
        <a:spcBef>
          <a:spcPct val="20000"/>
        </a:spcBef>
        <a:spcAft>
          <a:spcPct val="0"/>
        </a:spcAft>
        <a:buClr>
          <a:schemeClr val="tx1"/>
        </a:buClr>
        <a:buFont typeface="Wingdings" pitchFamily="2" charset="2"/>
        <a:buChar char="ü"/>
        <a:defRPr sz="2200">
          <a:solidFill>
            <a:srgbClr val="993300"/>
          </a:solidFill>
          <a:latin typeface="+mn-lt"/>
          <a:cs typeface="+mn-cs"/>
        </a:defRPr>
      </a:lvl3pPr>
      <a:lvl4pPr marL="1600200" indent="-228600" algn="l" rtl="0" eaLnBrk="0" fontAlgn="base" hangingPunct="0">
        <a:spcBef>
          <a:spcPct val="20000"/>
        </a:spcBef>
        <a:spcAft>
          <a:spcPct val="0"/>
        </a:spcAft>
        <a:buBlip>
          <a:blip r:embed="rId16"/>
        </a:buBlip>
        <a:defRPr sz="2100">
          <a:solidFill>
            <a:srgbClr val="000099"/>
          </a:solidFill>
          <a:latin typeface="+mn-lt"/>
          <a:cs typeface="+mn-cs"/>
        </a:defRPr>
      </a:lvl4pPr>
      <a:lvl5pPr marL="2057400" indent="-228600" algn="l" rtl="0" eaLnBrk="0" fontAlgn="base" hangingPunct="0">
        <a:spcBef>
          <a:spcPct val="20000"/>
        </a:spcBef>
        <a:spcAft>
          <a:spcPct val="0"/>
        </a:spcAft>
        <a:buBlip>
          <a:blip r:embed="rId17"/>
        </a:buBlip>
        <a:defRPr sz="1600">
          <a:solidFill>
            <a:schemeClr val="tx1"/>
          </a:solidFill>
          <a:latin typeface="+mn-lt"/>
          <a:cs typeface="+mn-cs"/>
        </a:defRPr>
      </a:lvl5pPr>
      <a:lvl6pPr marL="2514600" indent="-228600" algn="l" rtl="0" fontAlgn="base">
        <a:spcBef>
          <a:spcPct val="20000"/>
        </a:spcBef>
        <a:spcAft>
          <a:spcPct val="0"/>
        </a:spcAft>
        <a:buBlip>
          <a:blip r:embed="rId17"/>
        </a:buBlip>
        <a:defRPr sz="1600">
          <a:solidFill>
            <a:schemeClr val="tx1"/>
          </a:solidFill>
          <a:latin typeface="+mn-lt"/>
          <a:cs typeface="+mn-cs"/>
        </a:defRPr>
      </a:lvl6pPr>
      <a:lvl7pPr marL="2971800" indent="-228600" algn="l" rtl="0" fontAlgn="base">
        <a:spcBef>
          <a:spcPct val="20000"/>
        </a:spcBef>
        <a:spcAft>
          <a:spcPct val="0"/>
        </a:spcAft>
        <a:buBlip>
          <a:blip r:embed="rId17"/>
        </a:buBlip>
        <a:defRPr sz="1600">
          <a:solidFill>
            <a:schemeClr val="tx1"/>
          </a:solidFill>
          <a:latin typeface="+mn-lt"/>
          <a:cs typeface="+mn-cs"/>
        </a:defRPr>
      </a:lvl7pPr>
      <a:lvl8pPr marL="3429000" indent="-228600" algn="l" rtl="0" fontAlgn="base">
        <a:spcBef>
          <a:spcPct val="20000"/>
        </a:spcBef>
        <a:spcAft>
          <a:spcPct val="0"/>
        </a:spcAft>
        <a:buBlip>
          <a:blip r:embed="rId17"/>
        </a:buBlip>
        <a:defRPr sz="1600">
          <a:solidFill>
            <a:schemeClr val="tx1"/>
          </a:solidFill>
          <a:latin typeface="+mn-lt"/>
          <a:cs typeface="+mn-cs"/>
        </a:defRPr>
      </a:lvl8pPr>
      <a:lvl9pPr marL="3886200" indent="-228600" algn="l" rtl="0" fontAlgn="base">
        <a:spcBef>
          <a:spcPct val="20000"/>
        </a:spcBef>
        <a:spcAft>
          <a:spcPct val="0"/>
        </a:spcAft>
        <a:buBlip>
          <a:blip r:embed="rId17"/>
        </a:buBlip>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bwMode="auto">
          <a:xfrm>
            <a:off x="839788" y="2662238"/>
            <a:ext cx="7772400" cy="2424112"/>
          </a:xfrm>
          <a:prstGeom prst="rect">
            <a:avLst/>
          </a:prstGeom>
          <a:noFill/>
          <a:ln w="0">
            <a:solidFill>
              <a:schemeClr val="bg1"/>
            </a:solidFill>
            <a:miter lim="800000"/>
            <a:headEnd/>
            <a:tailEnd/>
          </a:ln>
        </p:spPr>
        <p:txBody>
          <a:bodyPr/>
          <a:lstStyle/>
          <a:p>
            <a:pPr eaLnBrk="1" hangingPunct="1"/>
            <a:r>
              <a:rPr lang="en-US" sz="5000" b="1" dirty="0">
                <a:latin typeface="Arial" pitchFamily="34" charset="0"/>
              </a:rPr>
              <a:t>Computer Network</a:t>
            </a:r>
            <a:br>
              <a:rPr lang="en-US" sz="5000" b="1" dirty="0">
                <a:latin typeface="Arial" pitchFamily="34" charset="0"/>
              </a:rPr>
            </a:br>
            <a:r>
              <a:rPr lang="en-US" sz="5000" b="1" dirty="0">
                <a:latin typeface="Arial" pitchFamily="34" charset="0"/>
              </a:rPr>
              <a:t>(MCA-103)</a:t>
            </a:r>
            <a:br>
              <a:rPr lang="en-US" sz="5000" b="1" dirty="0">
                <a:solidFill>
                  <a:schemeClr val="tx1"/>
                </a:solidFill>
                <a:latin typeface="Arial" pitchFamily="34" charset="0"/>
                <a:cs typeface="Arial" pitchFamily="34" charset="0"/>
              </a:rPr>
            </a:br>
            <a:r>
              <a:rPr lang="en-US" sz="5000" b="1" dirty="0">
                <a:solidFill>
                  <a:schemeClr val="tx1"/>
                </a:solidFill>
                <a:latin typeface="Arial" pitchFamily="34" charset="0"/>
                <a:cs typeface="Arial" pitchFamily="34" charset="0"/>
              </a:rPr>
              <a:t>UNIT - I</a:t>
            </a:r>
          </a:p>
        </p:txBody>
      </p:sp>
      <p:graphicFrame>
        <p:nvGraphicFramePr>
          <p:cNvPr id="1026" name="AutoShape 4"/>
          <p:cNvGraphicFramePr>
            <a:graphicFrameLocks noChangeAspect="1"/>
          </p:cNvGraphicFramePr>
          <p:nvPr/>
        </p:nvGraphicFramePr>
        <p:xfrm>
          <a:off x="395288" y="4297363"/>
          <a:ext cx="914400" cy="914400"/>
        </p:xfrm>
        <a:graphic>
          <a:graphicData uri="http://schemas.openxmlformats.org/presentationml/2006/ole">
            <mc:AlternateContent xmlns:mc="http://schemas.openxmlformats.org/markup-compatibility/2006">
              <mc:Choice xmlns:v="urn:schemas-microsoft-com:vml" Requires="v">
                <p:oleObj name="File" r:id="rId3" imgW="0" imgH="0" progId="Outlook.FileAttach">
                  <p:embed/>
                </p:oleObj>
              </mc:Choice>
              <mc:Fallback>
                <p:oleObj name="File" r:id="rId3" imgW="0" imgH="0" progId="Outlook.FileAttach">
                  <p:embed/>
                  <p:pic>
                    <p:nvPicPr>
                      <p:cNvPr id="0" name="AutoShape 4"/>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95288" y="4297363"/>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80">
                                          <p:stCondLst>
                                            <p:cond delay="0"/>
                                          </p:stCondLst>
                                        </p:cTn>
                                        <p:tgtEl>
                                          <p:spTgt spid="4098"/>
                                        </p:tgtEl>
                                      </p:cBhvr>
                                    </p:animEffect>
                                    <p:anim calcmode="lin" valueType="num">
                                      <p:cBhvr>
                                        <p:cTn id="8"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13" dur="26">
                                          <p:stCondLst>
                                            <p:cond delay="650"/>
                                          </p:stCondLst>
                                        </p:cTn>
                                        <p:tgtEl>
                                          <p:spTgt spid="4098"/>
                                        </p:tgtEl>
                                      </p:cBhvr>
                                      <p:to x="100000" y="60000"/>
                                    </p:animScale>
                                    <p:animScale>
                                      <p:cBhvr>
                                        <p:cTn id="14" dur="166" decel="50000">
                                          <p:stCondLst>
                                            <p:cond delay="676"/>
                                          </p:stCondLst>
                                        </p:cTn>
                                        <p:tgtEl>
                                          <p:spTgt spid="4098"/>
                                        </p:tgtEl>
                                      </p:cBhvr>
                                      <p:to x="100000" y="100000"/>
                                    </p:animScale>
                                    <p:animScale>
                                      <p:cBhvr>
                                        <p:cTn id="15" dur="26">
                                          <p:stCondLst>
                                            <p:cond delay="1312"/>
                                          </p:stCondLst>
                                        </p:cTn>
                                        <p:tgtEl>
                                          <p:spTgt spid="4098"/>
                                        </p:tgtEl>
                                      </p:cBhvr>
                                      <p:to x="100000" y="80000"/>
                                    </p:animScale>
                                    <p:animScale>
                                      <p:cBhvr>
                                        <p:cTn id="16" dur="166" decel="50000">
                                          <p:stCondLst>
                                            <p:cond delay="1338"/>
                                          </p:stCondLst>
                                        </p:cTn>
                                        <p:tgtEl>
                                          <p:spTgt spid="4098"/>
                                        </p:tgtEl>
                                      </p:cBhvr>
                                      <p:to x="100000" y="100000"/>
                                    </p:animScale>
                                    <p:animScale>
                                      <p:cBhvr>
                                        <p:cTn id="17" dur="26">
                                          <p:stCondLst>
                                            <p:cond delay="1642"/>
                                          </p:stCondLst>
                                        </p:cTn>
                                        <p:tgtEl>
                                          <p:spTgt spid="4098"/>
                                        </p:tgtEl>
                                      </p:cBhvr>
                                      <p:to x="100000" y="90000"/>
                                    </p:animScale>
                                    <p:animScale>
                                      <p:cBhvr>
                                        <p:cTn id="18" dur="166" decel="50000">
                                          <p:stCondLst>
                                            <p:cond delay="1668"/>
                                          </p:stCondLst>
                                        </p:cTn>
                                        <p:tgtEl>
                                          <p:spTgt spid="4098"/>
                                        </p:tgtEl>
                                      </p:cBhvr>
                                      <p:to x="100000" y="100000"/>
                                    </p:animScale>
                                    <p:animScale>
                                      <p:cBhvr>
                                        <p:cTn id="19" dur="26">
                                          <p:stCondLst>
                                            <p:cond delay="1808"/>
                                          </p:stCondLst>
                                        </p:cTn>
                                        <p:tgtEl>
                                          <p:spTgt spid="4098"/>
                                        </p:tgtEl>
                                      </p:cBhvr>
                                      <p:to x="100000" y="95000"/>
                                    </p:animScale>
                                    <p:animScale>
                                      <p:cBhvr>
                                        <p:cTn id="20" dur="166" decel="50000">
                                          <p:stCondLst>
                                            <p:cond delay="1834"/>
                                          </p:stCondLst>
                                        </p:cTn>
                                        <p:tgtEl>
                                          <p:spTgt spid="409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pic>
        <p:nvPicPr>
          <p:cNvPr id="7171" name="Picture 3"/>
          <p:cNvPicPr>
            <a:picLocks noGrp="1" noChangeAspect="1" noChangeArrowheads="1"/>
          </p:cNvPicPr>
          <p:nvPr>
            <p:ph idx="1"/>
          </p:nvPr>
        </p:nvPicPr>
        <p:blipFill>
          <a:blip r:embed="rId2"/>
          <a:srcRect/>
          <a:stretch>
            <a:fillRect/>
          </a:stretch>
        </p:blipFill>
        <p:spPr>
          <a:xfrm>
            <a:off x="434975" y="2673350"/>
            <a:ext cx="8709025" cy="3352800"/>
          </a:xfrm>
          <a:noFill/>
        </p:spPr>
      </p:pic>
      <p:sp>
        <p:nvSpPr>
          <p:cNvPr id="7172" name="Text Box 4"/>
          <p:cNvSpPr txBox="1">
            <a:spLocks noChangeArrowheads="1"/>
          </p:cNvSpPr>
          <p:nvPr/>
        </p:nvSpPr>
        <p:spPr bwMode="auto">
          <a:xfrm>
            <a:off x="571500" y="1162050"/>
            <a:ext cx="8572500" cy="579438"/>
          </a:xfrm>
          <a:prstGeom prst="rect">
            <a:avLst/>
          </a:prstGeom>
          <a:noFill/>
          <a:ln w="9525">
            <a:noFill/>
            <a:miter lim="800000"/>
            <a:headEnd/>
            <a:tailEnd/>
          </a:ln>
        </p:spPr>
        <p:txBody>
          <a:bodyPr>
            <a:spAutoFit/>
          </a:bodyPr>
          <a:lstStyle/>
          <a:p>
            <a:pPr>
              <a:spcBef>
                <a:spcPct val="50000"/>
              </a:spcBef>
            </a:pPr>
            <a:r>
              <a:rPr lang="en-US" altLang="en-US" sz="3200" b="1">
                <a:latin typeface="Arial" pitchFamily="34" charset="0"/>
              </a:rPr>
              <a:t>Five components of data communication</a:t>
            </a:r>
            <a:endParaRPr lang="en-US" sz="3200" b="1">
              <a:latin typeface="Arial" pitchFamily="34" charset="0"/>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0"/>
          <p:cNvPicPr>
            <a:picLocks noChangeAspect="1" noChangeArrowheads="1"/>
          </p:cNvPicPr>
          <p:nvPr/>
        </p:nvPicPr>
        <p:blipFill>
          <a:blip r:embed="rId2"/>
          <a:srcRect/>
          <a:stretch>
            <a:fillRect/>
          </a:stretch>
        </p:blipFill>
        <p:spPr bwMode="auto">
          <a:xfrm>
            <a:off x="522288" y="1641475"/>
            <a:ext cx="8099425" cy="4302125"/>
          </a:xfrm>
          <a:prstGeom prst="rect">
            <a:avLst/>
          </a:prstGeom>
          <a:noFill/>
          <a:ln w="9525">
            <a:noFill/>
            <a:miter lim="800000"/>
            <a:headEnd/>
            <a:tailEnd/>
          </a:ln>
        </p:spPr>
      </p:pic>
      <p:sp>
        <p:nvSpPr>
          <p:cNvPr id="103427" name="Rectangle 11"/>
          <p:cNvSpPr>
            <a:spLocks noChangeArrowheads="1"/>
          </p:cNvSpPr>
          <p:nvPr/>
        </p:nvSpPr>
        <p:spPr bwMode="auto">
          <a:xfrm>
            <a:off x="2489200" y="971550"/>
            <a:ext cx="2528888" cy="457200"/>
          </a:xfrm>
          <a:prstGeom prst="rect">
            <a:avLst/>
          </a:prstGeom>
          <a:noFill/>
          <a:ln w="9525">
            <a:noFill/>
            <a:miter lim="800000"/>
            <a:headEnd/>
            <a:tailEnd/>
          </a:ln>
        </p:spPr>
        <p:txBody>
          <a:bodyPr wrap="none">
            <a:spAutoFit/>
          </a:bodyPr>
          <a:lstStyle/>
          <a:p>
            <a:pPr eaLnBrk="0" hangingPunct="0"/>
            <a:r>
              <a:rPr lang="en-US" altLang="en-US" b="1" i="1"/>
              <a:t>Fiber construction</a:t>
            </a:r>
          </a:p>
        </p:txBody>
      </p:sp>
      <p:sp>
        <p:nvSpPr>
          <p:cNvPr id="103428"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5003800"/>
          </a:xfrm>
          <a:prstGeom prst="rect">
            <a:avLst/>
          </a:prstGeom>
        </p:spPr>
        <p:txBody>
          <a:bodyPr>
            <a:spAutoFit/>
          </a:bodyPr>
          <a:lstStyle/>
          <a:p>
            <a:pPr algn="just">
              <a:spcBef>
                <a:spcPts val="1900"/>
              </a:spcBef>
              <a:buFont typeface="Arial" pitchFamily="34" charset="0"/>
              <a:buChar char="•"/>
              <a:defRPr/>
            </a:pPr>
            <a:r>
              <a:rPr lang="en-US" dirty="0">
                <a:latin typeface="+mn-lt"/>
              </a:rPr>
              <a:t>The outer jacket is made of either PVC or Teflon.</a:t>
            </a:r>
          </a:p>
          <a:p>
            <a:pPr algn="just">
              <a:spcBef>
                <a:spcPts val="1900"/>
              </a:spcBef>
              <a:buFont typeface="Arial" pitchFamily="34" charset="0"/>
              <a:buChar char="•"/>
              <a:defRPr/>
            </a:pPr>
            <a:r>
              <a:rPr lang="en-US" dirty="0">
                <a:latin typeface="+mn-lt"/>
              </a:rPr>
              <a:t>Inside the jacket are KEVLAR strands to strengthen the cable.</a:t>
            </a:r>
          </a:p>
          <a:p>
            <a:pPr algn="just">
              <a:spcBef>
                <a:spcPts val="1900"/>
              </a:spcBef>
              <a:buFont typeface="Arial" pitchFamily="34" charset="0"/>
              <a:buChar char="•"/>
              <a:defRPr/>
            </a:pPr>
            <a:r>
              <a:rPr lang="en-US" dirty="0">
                <a:latin typeface="+mn-lt"/>
              </a:rPr>
              <a:t>KEVLAR is a strong material used in the fabrication of bulletproof vests.</a:t>
            </a:r>
          </a:p>
          <a:p>
            <a:pPr algn="just">
              <a:spcBef>
                <a:spcPts val="1900"/>
              </a:spcBef>
              <a:buFont typeface="Arial" pitchFamily="34" charset="0"/>
              <a:buChar char="•"/>
              <a:defRPr/>
            </a:pPr>
            <a:r>
              <a:rPr lang="en-US" dirty="0">
                <a:latin typeface="+mn-lt"/>
              </a:rPr>
              <a:t>Below the KEVLAR is another plastic coating to cushion the fiber.</a:t>
            </a:r>
          </a:p>
          <a:p>
            <a:pPr algn="just">
              <a:spcBef>
                <a:spcPts val="1900"/>
              </a:spcBef>
              <a:buFont typeface="Arial" pitchFamily="34" charset="0"/>
              <a:buChar char="•"/>
              <a:defRPr/>
            </a:pPr>
            <a:r>
              <a:rPr lang="en-US" dirty="0">
                <a:latin typeface="+mn-lt"/>
              </a:rPr>
              <a:t>The fiber is at the center of the cable, and it consists of cladding and core.</a:t>
            </a:r>
          </a:p>
          <a:p>
            <a:pPr algn="just">
              <a:spcBef>
                <a:spcPts val="1900"/>
              </a:spcBef>
              <a:buFont typeface="Arial" pitchFamily="34" charset="0"/>
              <a:buChar char="•"/>
              <a:defRPr/>
            </a:pPr>
            <a:endParaRPr lang="en-US" dirty="0">
              <a:latin typeface="+mn-lt"/>
            </a:endParaRPr>
          </a:p>
        </p:txBody>
      </p:sp>
      <p:sp>
        <p:nvSpPr>
          <p:cNvPr id="104451"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0"/>
          <p:cNvPicPr>
            <a:picLocks noChangeAspect="1" noChangeArrowheads="1"/>
          </p:cNvPicPr>
          <p:nvPr/>
        </p:nvPicPr>
        <p:blipFill>
          <a:blip r:embed="rId2"/>
          <a:srcRect/>
          <a:stretch>
            <a:fillRect/>
          </a:stretch>
        </p:blipFill>
        <p:spPr bwMode="auto">
          <a:xfrm>
            <a:off x="809625" y="2119313"/>
            <a:ext cx="7267575" cy="3214687"/>
          </a:xfrm>
          <a:prstGeom prst="rect">
            <a:avLst/>
          </a:prstGeom>
          <a:noFill/>
          <a:ln w="9525">
            <a:noFill/>
            <a:miter lim="800000"/>
            <a:headEnd/>
            <a:tailEnd/>
          </a:ln>
        </p:spPr>
      </p:pic>
      <p:sp>
        <p:nvSpPr>
          <p:cNvPr id="105475" name="Rectangle 11"/>
          <p:cNvSpPr>
            <a:spLocks noChangeArrowheads="1"/>
          </p:cNvSpPr>
          <p:nvPr/>
        </p:nvSpPr>
        <p:spPr bwMode="auto">
          <a:xfrm>
            <a:off x="2382838" y="971550"/>
            <a:ext cx="3770312" cy="457200"/>
          </a:xfrm>
          <a:prstGeom prst="rect">
            <a:avLst/>
          </a:prstGeom>
          <a:noFill/>
          <a:ln w="9525">
            <a:noFill/>
            <a:miter lim="800000"/>
            <a:headEnd/>
            <a:tailEnd/>
          </a:ln>
        </p:spPr>
        <p:txBody>
          <a:bodyPr wrap="none">
            <a:spAutoFit/>
          </a:bodyPr>
          <a:lstStyle/>
          <a:p>
            <a:pPr eaLnBrk="0" hangingPunct="0"/>
            <a:r>
              <a:rPr lang="en-US" altLang="en-US" b="1" i="1"/>
              <a:t>Fiber-optic cable connectors</a:t>
            </a:r>
          </a:p>
        </p:txBody>
      </p:sp>
      <p:sp>
        <p:nvSpPr>
          <p:cNvPr id="105476"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4021137"/>
          </a:xfrm>
          <a:prstGeom prst="rect">
            <a:avLst/>
          </a:prstGeom>
        </p:spPr>
        <p:txBody>
          <a:bodyPr>
            <a:spAutoFit/>
          </a:bodyPr>
          <a:lstStyle/>
          <a:p>
            <a:pPr algn="just">
              <a:spcBef>
                <a:spcPts val="1900"/>
              </a:spcBef>
              <a:buFont typeface="Arial" pitchFamily="34" charset="0"/>
              <a:buChar char="•"/>
              <a:defRPr/>
            </a:pPr>
            <a:r>
              <a:rPr lang="en-US" dirty="0">
                <a:latin typeface="+mn-lt"/>
              </a:rPr>
              <a:t>Subscriber Channel (SC) connector is used for cable TV. It used push/pull locking system.</a:t>
            </a:r>
          </a:p>
          <a:p>
            <a:pPr algn="just">
              <a:spcBef>
                <a:spcPts val="1900"/>
              </a:spcBef>
              <a:buFont typeface="Arial" pitchFamily="34" charset="0"/>
              <a:buChar char="•"/>
              <a:defRPr/>
            </a:pPr>
            <a:r>
              <a:rPr lang="en-US" dirty="0">
                <a:latin typeface="+mn-lt"/>
              </a:rPr>
              <a:t>Straight Tip (ST) connector is used for connecting cable to networking devices.</a:t>
            </a:r>
          </a:p>
          <a:p>
            <a:pPr algn="just">
              <a:spcBef>
                <a:spcPts val="1900"/>
              </a:spcBef>
              <a:buFont typeface="Arial" pitchFamily="34" charset="0"/>
              <a:buChar char="•"/>
              <a:defRPr/>
            </a:pPr>
            <a:r>
              <a:rPr lang="en-US" dirty="0">
                <a:latin typeface="+mn-lt"/>
              </a:rPr>
              <a:t>It uses a bayonet locking system and is more reliable than SC.</a:t>
            </a:r>
          </a:p>
          <a:p>
            <a:pPr algn="just">
              <a:spcBef>
                <a:spcPts val="1900"/>
              </a:spcBef>
              <a:buFont typeface="Arial" pitchFamily="34" charset="0"/>
              <a:buChar char="•"/>
              <a:defRPr/>
            </a:pPr>
            <a:r>
              <a:rPr lang="en-US" dirty="0">
                <a:latin typeface="+mn-lt"/>
              </a:rPr>
              <a:t>MT-RJ is a connector that is the same size as RJ45.</a:t>
            </a:r>
          </a:p>
          <a:p>
            <a:pPr algn="just">
              <a:spcBef>
                <a:spcPts val="1900"/>
              </a:spcBef>
              <a:buFont typeface="Arial" pitchFamily="34" charset="0"/>
              <a:buChar char="•"/>
              <a:defRPr/>
            </a:pPr>
            <a:endParaRPr lang="en-US" dirty="0">
              <a:latin typeface="+mn-lt"/>
            </a:endParaRPr>
          </a:p>
        </p:txBody>
      </p:sp>
      <p:sp>
        <p:nvSpPr>
          <p:cNvPr id="106499"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0"/>
          <p:cNvPicPr>
            <a:picLocks noChangeAspect="1" noChangeArrowheads="1"/>
          </p:cNvPicPr>
          <p:nvPr/>
        </p:nvPicPr>
        <p:blipFill>
          <a:blip r:embed="rId2"/>
          <a:srcRect/>
          <a:stretch>
            <a:fillRect/>
          </a:stretch>
        </p:blipFill>
        <p:spPr bwMode="auto">
          <a:xfrm>
            <a:off x="1147763" y="1066800"/>
            <a:ext cx="7158037" cy="5461000"/>
          </a:xfrm>
          <a:prstGeom prst="rect">
            <a:avLst/>
          </a:prstGeom>
          <a:noFill/>
          <a:ln w="9525">
            <a:noFill/>
            <a:miter lim="800000"/>
            <a:headEnd/>
            <a:tailEnd/>
          </a:ln>
        </p:spPr>
      </p:pic>
      <p:sp>
        <p:nvSpPr>
          <p:cNvPr id="107523" name="Rectangle 11"/>
          <p:cNvSpPr>
            <a:spLocks noChangeArrowheads="1"/>
          </p:cNvSpPr>
          <p:nvPr/>
        </p:nvSpPr>
        <p:spPr bwMode="auto">
          <a:xfrm>
            <a:off x="2924175" y="1066800"/>
            <a:ext cx="3449638" cy="457200"/>
          </a:xfrm>
          <a:prstGeom prst="rect">
            <a:avLst/>
          </a:prstGeom>
          <a:noFill/>
          <a:ln w="9525">
            <a:noFill/>
            <a:miter lim="800000"/>
            <a:headEnd/>
            <a:tailEnd/>
          </a:ln>
        </p:spPr>
        <p:txBody>
          <a:bodyPr wrap="none">
            <a:spAutoFit/>
          </a:bodyPr>
          <a:lstStyle/>
          <a:p>
            <a:pPr eaLnBrk="0" hangingPunct="0"/>
            <a:r>
              <a:rPr lang="en-US" altLang="en-US" b="1" i="1"/>
              <a:t>Optical fiber performance</a:t>
            </a:r>
          </a:p>
        </p:txBody>
      </p:sp>
      <p:sp>
        <p:nvSpPr>
          <p:cNvPr id="107524"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5" name="Rectangle 7"/>
          <p:cNvSpPr>
            <a:spLocks noChangeArrowheads="1"/>
          </p:cNvSpPr>
          <p:nvPr/>
        </p:nvSpPr>
        <p:spPr bwMode="auto">
          <a:xfrm>
            <a:off x="762000" y="1657350"/>
            <a:ext cx="7715250" cy="4108450"/>
          </a:xfrm>
          <a:prstGeom prst="rect">
            <a:avLst/>
          </a:prstGeom>
          <a:noFill/>
          <a:ln w="9525">
            <a:noFill/>
            <a:miter lim="800000"/>
            <a:headEnd/>
            <a:tailEnd/>
          </a:ln>
        </p:spPr>
        <p:txBody>
          <a:bodyPr>
            <a:spAutoFit/>
          </a:bodyPr>
          <a:lstStyle/>
          <a:p>
            <a:pPr algn="just"/>
            <a:r>
              <a:rPr lang="en-US" b="1">
                <a:latin typeface="Arial" pitchFamily="34" charset="0"/>
              </a:rPr>
              <a:t>Unguided transmission</a:t>
            </a:r>
            <a:r>
              <a:rPr lang="en-US">
                <a:latin typeface="Arial" pitchFamily="34" charset="0"/>
              </a:rPr>
              <a:t> is used when running  a physical cable (either fiber or copper) between two end points is not possible. </a:t>
            </a:r>
          </a:p>
          <a:p>
            <a:pPr algn="just"/>
            <a:r>
              <a:rPr lang="en-US">
                <a:latin typeface="Arial" pitchFamily="34" charset="0"/>
              </a:rPr>
              <a:t>For example, running wires between buildings is probably not legal if the building is separated by a public street.  </a:t>
            </a:r>
          </a:p>
          <a:p>
            <a:pPr algn="just"/>
            <a:r>
              <a:rPr lang="en-US" b="1">
                <a:latin typeface="Arial" pitchFamily="34" charset="0"/>
              </a:rPr>
              <a:t>Infrared signals</a:t>
            </a:r>
            <a:r>
              <a:rPr lang="en-US">
                <a:latin typeface="Arial" pitchFamily="34" charset="0"/>
              </a:rPr>
              <a:t> typically used for short distances (across the street or within same room),  </a:t>
            </a:r>
          </a:p>
          <a:p>
            <a:pPr algn="just"/>
            <a:r>
              <a:rPr lang="en-US" b="1">
                <a:latin typeface="Arial" pitchFamily="34" charset="0"/>
              </a:rPr>
              <a:t>Microwave signals</a:t>
            </a:r>
            <a:r>
              <a:rPr lang="en-US">
                <a:latin typeface="Arial" pitchFamily="34" charset="0"/>
              </a:rPr>
              <a:t> commonly used for longer distances (10's of km). Sender and receiver use some sort of dish antenna</a:t>
            </a:r>
          </a:p>
        </p:txBody>
      </p:sp>
      <p:sp>
        <p:nvSpPr>
          <p:cNvPr id="109571" name="Rectangle 8"/>
          <p:cNvSpPr>
            <a:spLocks noChangeArrowheads="1"/>
          </p:cNvSpPr>
          <p:nvPr/>
        </p:nvSpPr>
        <p:spPr bwMode="auto">
          <a:xfrm>
            <a:off x="2630488" y="1009650"/>
            <a:ext cx="3654425" cy="457200"/>
          </a:xfrm>
          <a:prstGeom prst="rect">
            <a:avLst/>
          </a:prstGeom>
          <a:noFill/>
          <a:ln w="9525">
            <a:noFill/>
            <a:miter lim="800000"/>
            <a:headEnd/>
            <a:tailEnd/>
          </a:ln>
        </p:spPr>
        <p:txBody>
          <a:bodyPr wrap="none">
            <a:spAutoFit/>
          </a:bodyPr>
          <a:lstStyle/>
          <a:p>
            <a:pPr eaLnBrk="0" hangingPunct="0"/>
            <a:r>
              <a:rPr lang="en-US" b="1"/>
              <a:t>Unguided Media: Wireless</a:t>
            </a:r>
          </a:p>
        </p:txBody>
      </p:sp>
      <p:sp>
        <p:nvSpPr>
          <p:cNvPr id="109572"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12775">
                                            <p:txEl>
                                              <p:pRg st="0" end="0"/>
                                            </p:txEl>
                                          </p:spTgt>
                                        </p:tgtEl>
                                        <p:attrNameLst>
                                          <p:attrName>style.visibility</p:attrName>
                                        </p:attrNameLst>
                                      </p:cBhvr>
                                      <p:to>
                                        <p:strVal val="visible"/>
                                      </p:to>
                                    </p:set>
                                    <p:animEffect transition="in" filter="diamond(in)">
                                      <p:cBhvr>
                                        <p:cTn id="7" dur="1000"/>
                                        <p:tgtEl>
                                          <p:spTgt spid="13127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12775">
                                            <p:txEl>
                                              <p:pRg st="1" end="1"/>
                                            </p:txEl>
                                          </p:spTgt>
                                        </p:tgtEl>
                                        <p:attrNameLst>
                                          <p:attrName>style.visibility</p:attrName>
                                        </p:attrNameLst>
                                      </p:cBhvr>
                                      <p:to>
                                        <p:strVal val="visible"/>
                                      </p:to>
                                    </p:set>
                                    <p:animEffect transition="in" filter="diamond(in)">
                                      <p:cBhvr>
                                        <p:cTn id="12" dur="1000"/>
                                        <p:tgtEl>
                                          <p:spTgt spid="13127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312775">
                                            <p:txEl>
                                              <p:pRg st="2" end="2"/>
                                            </p:txEl>
                                          </p:spTgt>
                                        </p:tgtEl>
                                        <p:attrNameLst>
                                          <p:attrName>style.visibility</p:attrName>
                                        </p:attrNameLst>
                                      </p:cBhvr>
                                      <p:to>
                                        <p:strVal val="visible"/>
                                      </p:to>
                                    </p:set>
                                    <p:animEffect transition="in" filter="diamond(in)">
                                      <p:cBhvr>
                                        <p:cTn id="17" dur="1000"/>
                                        <p:tgtEl>
                                          <p:spTgt spid="13127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312775">
                                            <p:txEl>
                                              <p:pRg st="3" end="3"/>
                                            </p:txEl>
                                          </p:spTgt>
                                        </p:tgtEl>
                                        <p:attrNameLst>
                                          <p:attrName>style.visibility</p:attrName>
                                        </p:attrNameLst>
                                      </p:cBhvr>
                                      <p:to>
                                        <p:strVal val="visible"/>
                                      </p:to>
                                    </p:set>
                                    <p:animEffect transition="in" filter="diamond(in)">
                                      <p:cBhvr>
                                        <p:cTn id="22" dur="1000"/>
                                        <p:tgtEl>
                                          <p:spTgt spid="13127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5" name="Rectangle 7"/>
          <p:cNvSpPr>
            <a:spLocks noChangeArrowheads="1"/>
          </p:cNvSpPr>
          <p:nvPr/>
        </p:nvSpPr>
        <p:spPr bwMode="auto">
          <a:xfrm>
            <a:off x="762000" y="1657350"/>
            <a:ext cx="7715250" cy="3786188"/>
          </a:xfrm>
          <a:prstGeom prst="rect">
            <a:avLst/>
          </a:prstGeom>
          <a:noFill/>
          <a:ln w="9525">
            <a:noFill/>
            <a:miter lim="800000"/>
            <a:headEnd/>
            <a:tailEnd/>
          </a:ln>
        </p:spPr>
        <p:txBody>
          <a:bodyPr>
            <a:spAutoFit/>
          </a:bodyPr>
          <a:lstStyle/>
          <a:p>
            <a:pPr marL="457200" indent="-457200"/>
            <a:r>
              <a:rPr lang="en-US" b="1"/>
              <a:t>Difficulties</a:t>
            </a:r>
            <a:r>
              <a:rPr lang="en-US"/>
              <a:t>:  </a:t>
            </a:r>
          </a:p>
          <a:p>
            <a:pPr marL="457200" indent="-457200"/>
            <a:endParaRPr lang="en-US"/>
          </a:p>
          <a:p>
            <a:pPr marL="457200" indent="-457200" algn="just">
              <a:buFontTx/>
              <a:buAutoNum type="arabicPeriod"/>
            </a:pPr>
            <a:r>
              <a:rPr lang="en-US"/>
              <a:t>Weather interferes with signals. For instance, clouds, rain, lightning, etc. may adversely affect communication. </a:t>
            </a:r>
          </a:p>
          <a:p>
            <a:pPr marL="457200" indent="-457200" algn="just">
              <a:buFontTx/>
              <a:buAutoNum type="arabicPeriod"/>
            </a:pPr>
            <a:endParaRPr lang="en-US"/>
          </a:p>
          <a:p>
            <a:pPr marL="457200" indent="-457200" algn="just"/>
            <a:r>
              <a:rPr lang="en-US"/>
              <a:t>2. Radio transmissions easy to tap. A big concern for companies worried about competitors stealing plans. </a:t>
            </a:r>
          </a:p>
          <a:p>
            <a:pPr marL="457200" indent="-457200" algn="just"/>
            <a:endParaRPr lang="en-US"/>
          </a:p>
          <a:p>
            <a:pPr marL="457200" indent="-457200" algn="just"/>
            <a:r>
              <a:rPr lang="en-US"/>
              <a:t>3. Signals bouncing off of structures may lead to out-of-phase signals that the receiver must filter out. </a:t>
            </a:r>
          </a:p>
        </p:txBody>
      </p:sp>
      <p:sp>
        <p:nvSpPr>
          <p:cNvPr id="110595" name="Rectangle 8"/>
          <p:cNvSpPr>
            <a:spLocks noChangeArrowheads="1"/>
          </p:cNvSpPr>
          <p:nvPr/>
        </p:nvSpPr>
        <p:spPr bwMode="auto">
          <a:xfrm>
            <a:off x="2630488" y="1009650"/>
            <a:ext cx="3654425" cy="457200"/>
          </a:xfrm>
          <a:prstGeom prst="rect">
            <a:avLst/>
          </a:prstGeom>
          <a:noFill/>
          <a:ln w="9525">
            <a:noFill/>
            <a:miter lim="800000"/>
            <a:headEnd/>
            <a:tailEnd/>
          </a:ln>
        </p:spPr>
        <p:txBody>
          <a:bodyPr wrap="none">
            <a:spAutoFit/>
          </a:bodyPr>
          <a:lstStyle/>
          <a:p>
            <a:pPr eaLnBrk="0" hangingPunct="0"/>
            <a:r>
              <a:rPr lang="en-US" b="1"/>
              <a:t>Unguided Media: Wireless</a:t>
            </a:r>
          </a:p>
        </p:txBody>
      </p:sp>
      <p:sp>
        <p:nvSpPr>
          <p:cNvPr id="110596"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12775">
                                            <p:txEl>
                                              <p:pRg st="0" end="0"/>
                                            </p:txEl>
                                          </p:spTgt>
                                        </p:tgtEl>
                                        <p:attrNameLst>
                                          <p:attrName>style.visibility</p:attrName>
                                        </p:attrNameLst>
                                      </p:cBhvr>
                                      <p:to>
                                        <p:strVal val="visible"/>
                                      </p:to>
                                    </p:set>
                                    <p:animEffect transition="in" filter="diamond(in)">
                                      <p:cBhvr>
                                        <p:cTn id="7" dur="1000"/>
                                        <p:tgtEl>
                                          <p:spTgt spid="13127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12775">
                                            <p:txEl>
                                              <p:pRg st="2" end="2"/>
                                            </p:txEl>
                                          </p:spTgt>
                                        </p:tgtEl>
                                        <p:attrNameLst>
                                          <p:attrName>style.visibility</p:attrName>
                                        </p:attrNameLst>
                                      </p:cBhvr>
                                      <p:to>
                                        <p:strVal val="visible"/>
                                      </p:to>
                                    </p:set>
                                    <p:animEffect transition="in" filter="diamond(in)">
                                      <p:cBhvr>
                                        <p:cTn id="12" dur="1000"/>
                                        <p:tgtEl>
                                          <p:spTgt spid="13127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312775">
                                            <p:txEl>
                                              <p:pRg st="4" end="4"/>
                                            </p:txEl>
                                          </p:spTgt>
                                        </p:tgtEl>
                                        <p:attrNameLst>
                                          <p:attrName>style.visibility</p:attrName>
                                        </p:attrNameLst>
                                      </p:cBhvr>
                                      <p:to>
                                        <p:strVal val="visible"/>
                                      </p:to>
                                    </p:set>
                                    <p:animEffect transition="in" filter="diamond(in)">
                                      <p:cBhvr>
                                        <p:cTn id="17" dur="1000"/>
                                        <p:tgtEl>
                                          <p:spTgt spid="131277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312775">
                                            <p:txEl>
                                              <p:pRg st="6" end="6"/>
                                            </p:txEl>
                                          </p:spTgt>
                                        </p:tgtEl>
                                        <p:attrNameLst>
                                          <p:attrName>style.visibility</p:attrName>
                                        </p:attrNameLst>
                                      </p:cBhvr>
                                      <p:to>
                                        <p:strVal val="visible"/>
                                      </p:to>
                                    </p:set>
                                    <p:animEffect transition="in" filter="diamond(in)">
                                      <p:cBhvr>
                                        <p:cTn id="22" dur="1000"/>
                                        <p:tgtEl>
                                          <p:spTgt spid="13127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0"/>
          <p:cNvPicPr>
            <a:picLocks noChangeAspect="1" noChangeArrowheads="1"/>
          </p:cNvPicPr>
          <p:nvPr/>
        </p:nvPicPr>
        <p:blipFill>
          <a:blip r:embed="rId3"/>
          <a:srcRect/>
          <a:stretch>
            <a:fillRect/>
          </a:stretch>
        </p:blipFill>
        <p:spPr bwMode="auto">
          <a:xfrm>
            <a:off x="506027" y="4393544"/>
            <a:ext cx="8062913" cy="1954212"/>
          </a:xfrm>
          <a:prstGeom prst="rect">
            <a:avLst/>
          </a:prstGeom>
          <a:noFill/>
          <a:ln w="9525">
            <a:noFill/>
            <a:miter lim="800000"/>
            <a:headEnd/>
            <a:tailEnd/>
          </a:ln>
        </p:spPr>
      </p:pic>
      <p:sp>
        <p:nvSpPr>
          <p:cNvPr id="111619" name="Rectangle 11"/>
          <p:cNvSpPr>
            <a:spLocks noChangeArrowheads="1"/>
          </p:cNvSpPr>
          <p:nvPr/>
        </p:nvSpPr>
        <p:spPr bwMode="auto">
          <a:xfrm>
            <a:off x="768350" y="1009650"/>
            <a:ext cx="7112000" cy="457200"/>
          </a:xfrm>
          <a:prstGeom prst="rect">
            <a:avLst/>
          </a:prstGeom>
          <a:noFill/>
          <a:ln w="9525">
            <a:noFill/>
            <a:miter lim="800000"/>
            <a:headEnd/>
            <a:tailEnd/>
          </a:ln>
        </p:spPr>
        <p:txBody>
          <a:bodyPr wrap="none">
            <a:spAutoFit/>
          </a:bodyPr>
          <a:lstStyle/>
          <a:p>
            <a:pPr eaLnBrk="0" hangingPunct="0"/>
            <a:r>
              <a:rPr lang="en-US" altLang="en-US"/>
              <a:t> </a:t>
            </a:r>
            <a:r>
              <a:rPr lang="en-US" altLang="en-US" b="1" i="1"/>
              <a:t>Electromagnetic spectrum for wireless communication</a:t>
            </a:r>
          </a:p>
        </p:txBody>
      </p:sp>
      <p:sp>
        <p:nvSpPr>
          <p:cNvPr id="111620"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pic>
        <p:nvPicPr>
          <p:cNvPr id="5" name="Picture 4">
            <a:extLst>
              <a:ext uri="{FF2B5EF4-FFF2-40B4-BE49-F238E27FC236}">
                <a16:creationId xmlns:a16="http://schemas.microsoft.com/office/drawing/2014/main" id="{F17074FB-0D7D-4EA3-93B2-6DDA44D59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27" y="1704512"/>
            <a:ext cx="7448365" cy="2663301"/>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0"/>
          <p:cNvPicPr>
            <a:picLocks noChangeAspect="1" noChangeArrowheads="1"/>
          </p:cNvPicPr>
          <p:nvPr/>
        </p:nvPicPr>
        <p:blipFill>
          <a:blip r:embed="rId2"/>
          <a:srcRect/>
          <a:stretch>
            <a:fillRect/>
          </a:stretch>
        </p:blipFill>
        <p:spPr bwMode="auto">
          <a:xfrm>
            <a:off x="617538" y="1824038"/>
            <a:ext cx="7440612" cy="2976562"/>
          </a:xfrm>
          <a:prstGeom prst="rect">
            <a:avLst/>
          </a:prstGeom>
          <a:noFill/>
          <a:ln w="9525">
            <a:noFill/>
            <a:miter lim="800000"/>
            <a:headEnd/>
            <a:tailEnd/>
          </a:ln>
        </p:spPr>
      </p:pic>
      <p:sp>
        <p:nvSpPr>
          <p:cNvPr id="112643" name="Rectangle 11"/>
          <p:cNvSpPr>
            <a:spLocks noChangeArrowheads="1"/>
          </p:cNvSpPr>
          <p:nvPr/>
        </p:nvSpPr>
        <p:spPr bwMode="auto">
          <a:xfrm>
            <a:off x="2928938" y="990600"/>
            <a:ext cx="2943225" cy="457200"/>
          </a:xfrm>
          <a:prstGeom prst="rect">
            <a:avLst/>
          </a:prstGeom>
          <a:noFill/>
          <a:ln w="9525">
            <a:noFill/>
            <a:miter lim="800000"/>
            <a:headEnd/>
            <a:tailEnd/>
          </a:ln>
        </p:spPr>
        <p:txBody>
          <a:bodyPr wrap="none">
            <a:spAutoFit/>
          </a:bodyPr>
          <a:lstStyle/>
          <a:p>
            <a:pPr eaLnBrk="0" hangingPunct="0"/>
            <a:r>
              <a:rPr lang="en-US" altLang="en-US"/>
              <a:t> </a:t>
            </a:r>
            <a:r>
              <a:rPr lang="en-US" altLang="en-US" b="1" i="1"/>
              <a:t>Propagation methods</a:t>
            </a:r>
          </a:p>
        </p:txBody>
      </p:sp>
      <p:sp>
        <p:nvSpPr>
          <p:cNvPr id="112644"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3778250"/>
          </a:xfrm>
          <a:prstGeom prst="rect">
            <a:avLst/>
          </a:prstGeom>
        </p:spPr>
        <p:txBody>
          <a:bodyPr>
            <a:spAutoFit/>
          </a:bodyPr>
          <a:lstStyle/>
          <a:p>
            <a:pPr algn="just">
              <a:spcBef>
                <a:spcPts val="1900"/>
              </a:spcBef>
              <a:buFont typeface="Arial" pitchFamily="34" charset="0"/>
              <a:buChar char="•"/>
              <a:defRPr/>
            </a:pPr>
            <a:r>
              <a:rPr lang="en-US" b="1" dirty="0">
                <a:latin typeface="+mn-lt"/>
              </a:rPr>
              <a:t>Ground propagation </a:t>
            </a:r>
            <a:r>
              <a:rPr lang="en-US" dirty="0">
                <a:latin typeface="+mn-lt"/>
              </a:rPr>
              <a:t>– radio waves travel through the lowest portion of the atmosphere.</a:t>
            </a:r>
          </a:p>
          <a:p>
            <a:pPr algn="just">
              <a:spcBef>
                <a:spcPts val="1900"/>
              </a:spcBef>
              <a:buFont typeface="Arial" pitchFamily="34" charset="0"/>
              <a:buChar char="•"/>
              <a:defRPr/>
            </a:pPr>
            <a:r>
              <a:rPr lang="en-US" dirty="0">
                <a:latin typeface="+mn-lt"/>
              </a:rPr>
              <a:t>These low-frequency signals emanate in all directions form the transmitting antenna and follow the curvature of the planet.</a:t>
            </a:r>
          </a:p>
          <a:p>
            <a:pPr algn="just">
              <a:spcBef>
                <a:spcPts val="1900"/>
              </a:spcBef>
              <a:buFont typeface="Arial" pitchFamily="34" charset="0"/>
              <a:buChar char="•"/>
              <a:defRPr/>
            </a:pPr>
            <a:r>
              <a:rPr lang="en-US" dirty="0">
                <a:latin typeface="+mn-lt"/>
              </a:rPr>
              <a:t>Distance depends on the amount of power of the signal : The greater the power, the greater the distance. </a:t>
            </a:r>
          </a:p>
          <a:p>
            <a:pPr algn="just">
              <a:spcBef>
                <a:spcPts val="1900"/>
              </a:spcBef>
              <a:buFont typeface="Arial" pitchFamily="34" charset="0"/>
              <a:buChar char="•"/>
              <a:defRPr/>
            </a:pPr>
            <a:endParaRPr lang="en-US" dirty="0">
              <a:latin typeface="+mn-lt"/>
            </a:endParaRPr>
          </a:p>
        </p:txBody>
      </p:sp>
      <p:sp>
        <p:nvSpPr>
          <p:cNvPr id="113667" name="Rectangle 2"/>
          <p:cNvSpPr>
            <a:spLocks noChangeArrowheads="1"/>
          </p:cNvSpPr>
          <p:nvPr/>
        </p:nvSpPr>
        <p:spPr bwMode="auto">
          <a:xfrm>
            <a:off x="3352800" y="0"/>
            <a:ext cx="3787775" cy="830263"/>
          </a:xfrm>
          <a:prstGeom prst="rect">
            <a:avLst/>
          </a:prstGeom>
          <a:noFill/>
          <a:ln w="9525">
            <a:noFill/>
            <a:miter lim="800000"/>
            <a:headEnd/>
            <a:tailEnd/>
          </a:ln>
        </p:spPr>
        <p:txBody>
          <a:bodyPr>
            <a:spAutoFit/>
          </a:bodyPr>
          <a:lstStyle/>
          <a:p>
            <a:r>
              <a:rPr lang="en-US" sz="4800" b="1">
                <a:solidFill>
                  <a:srgbClr val="FFFF00"/>
                </a:solidFill>
              </a:rPr>
              <a:t>WIRELESS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Data Flow</a:t>
            </a:r>
          </a:p>
        </p:txBody>
      </p:sp>
      <p:sp>
        <p:nvSpPr>
          <p:cNvPr id="8195" name="Text Box 4"/>
          <p:cNvSpPr txBox="1">
            <a:spLocks noChangeArrowheads="1"/>
          </p:cNvSpPr>
          <p:nvPr/>
        </p:nvSpPr>
        <p:spPr bwMode="auto">
          <a:xfrm>
            <a:off x="304800" y="116205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Simplex</a:t>
            </a:r>
            <a:endParaRPr lang="en-US" sz="3200" b="1">
              <a:latin typeface="Arial" pitchFamily="34" charset="0"/>
            </a:endParaRPr>
          </a:p>
        </p:txBody>
      </p:sp>
      <p:pic>
        <p:nvPicPr>
          <p:cNvPr id="8196" name="Picture 6"/>
          <p:cNvPicPr>
            <a:picLocks noGrp="1" noChangeAspect="1" noChangeArrowheads="1"/>
          </p:cNvPicPr>
          <p:nvPr>
            <p:ph idx="1"/>
          </p:nvPr>
        </p:nvPicPr>
        <p:blipFill>
          <a:blip r:embed="rId2"/>
          <a:srcRect/>
          <a:stretch>
            <a:fillRect/>
          </a:stretch>
        </p:blipFill>
        <p:spPr>
          <a:xfrm>
            <a:off x="1455738" y="2462213"/>
            <a:ext cx="6281737" cy="2328862"/>
          </a:xfrm>
          <a:noFill/>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3165475"/>
          </a:xfrm>
          <a:prstGeom prst="rect">
            <a:avLst/>
          </a:prstGeom>
        </p:spPr>
        <p:txBody>
          <a:bodyPr>
            <a:spAutoFit/>
          </a:bodyPr>
          <a:lstStyle/>
          <a:p>
            <a:pPr algn="just">
              <a:spcBef>
                <a:spcPts val="1900"/>
              </a:spcBef>
              <a:buFont typeface="Arial" pitchFamily="34" charset="0"/>
              <a:buChar char="•"/>
              <a:defRPr/>
            </a:pPr>
            <a:r>
              <a:rPr lang="en-US" b="1" dirty="0">
                <a:latin typeface="+mn-lt"/>
              </a:rPr>
              <a:t>Sky propagation- </a:t>
            </a:r>
            <a:r>
              <a:rPr lang="en-US" dirty="0">
                <a:latin typeface="+mn-lt"/>
              </a:rPr>
              <a:t> higher-frequency radio waves radiate upward into the ionosphere (the layer of atmosphere where particles exists as ions) where they are reflected back to the earth. </a:t>
            </a:r>
          </a:p>
          <a:p>
            <a:pPr algn="just">
              <a:spcBef>
                <a:spcPts val="1900"/>
              </a:spcBef>
              <a:buFont typeface="Arial" pitchFamily="34" charset="0"/>
              <a:buChar char="•"/>
              <a:defRPr/>
            </a:pPr>
            <a:r>
              <a:rPr lang="en-US" dirty="0">
                <a:latin typeface="+mn-lt"/>
              </a:rPr>
              <a:t>This type of transmission allows for greater distances with lower output power.</a:t>
            </a:r>
          </a:p>
          <a:p>
            <a:pPr algn="just">
              <a:spcBef>
                <a:spcPts val="1900"/>
              </a:spcBef>
              <a:buFont typeface="Arial" pitchFamily="34" charset="0"/>
              <a:buChar char="•"/>
              <a:defRPr/>
            </a:pPr>
            <a:endParaRPr lang="en-US" dirty="0">
              <a:latin typeface="+mn-lt"/>
            </a:endParaRPr>
          </a:p>
        </p:txBody>
      </p:sp>
      <p:sp>
        <p:nvSpPr>
          <p:cNvPr id="114691" name="Rectangle 2"/>
          <p:cNvSpPr>
            <a:spLocks noChangeArrowheads="1"/>
          </p:cNvSpPr>
          <p:nvPr/>
        </p:nvSpPr>
        <p:spPr bwMode="auto">
          <a:xfrm>
            <a:off x="3352800" y="0"/>
            <a:ext cx="3787775" cy="830263"/>
          </a:xfrm>
          <a:prstGeom prst="rect">
            <a:avLst/>
          </a:prstGeom>
          <a:noFill/>
          <a:ln w="9525">
            <a:noFill/>
            <a:miter lim="800000"/>
            <a:headEnd/>
            <a:tailEnd/>
          </a:ln>
        </p:spPr>
        <p:txBody>
          <a:bodyPr>
            <a:spAutoFit/>
          </a:bodyPr>
          <a:lstStyle/>
          <a:p>
            <a:r>
              <a:rPr lang="en-US" sz="4800" b="1">
                <a:solidFill>
                  <a:srgbClr val="FFFF00"/>
                </a:solidFill>
              </a:rPr>
              <a:t>WIRELESS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3778250"/>
          </a:xfrm>
          <a:prstGeom prst="rect">
            <a:avLst/>
          </a:prstGeom>
        </p:spPr>
        <p:txBody>
          <a:bodyPr>
            <a:spAutoFit/>
          </a:bodyPr>
          <a:lstStyle/>
          <a:p>
            <a:pPr algn="just">
              <a:spcBef>
                <a:spcPts val="1900"/>
              </a:spcBef>
              <a:buFont typeface="Arial" pitchFamily="34" charset="0"/>
              <a:buChar char="•"/>
              <a:defRPr/>
            </a:pPr>
            <a:r>
              <a:rPr lang="en-US" b="1" dirty="0">
                <a:latin typeface="+mn-lt"/>
              </a:rPr>
              <a:t>Line –of-Sight propagation - </a:t>
            </a:r>
            <a:r>
              <a:rPr lang="en-US" dirty="0">
                <a:latin typeface="+mn-lt"/>
              </a:rPr>
              <a:t> very high-frequency signals are transmitted in straight lines  directly from antenna to antenna.</a:t>
            </a:r>
          </a:p>
          <a:p>
            <a:pPr algn="just">
              <a:spcBef>
                <a:spcPts val="1900"/>
              </a:spcBef>
              <a:buFont typeface="Arial" pitchFamily="34" charset="0"/>
              <a:buChar char="•"/>
              <a:defRPr/>
            </a:pPr>
            <a:r>
              <a:rPr lang="en-US" dirty="0">
                <a:latin typeface="+mn-lt"/>
              </a:rPr>
              <a:t>Antennas must be directions, facing each other, and either tall enough or close enough together not to be affected by the curvature of the earth.</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p:txBody>
      </p:sp>
      <p:sp>
        <p:nvSpPr>
          <p:cNvPr id="115715" name="Rectangle 2"/>
          <p:cNvSpPr>
            <a:spLocks noChangeArrowheads="1"/>
          </p:cNvSpPr>
          <p:nvPr/>
        </p:nvSpPr>
        <p:spPr bwMode="auto">
          <a:xfrm>
            <a:off x="3352800" y="0"/>
            <a:ext cx="3787775" cy="830263"/>
          </a:xfrm>
          <a:prstGeom prst="rect">
            <a:avLst/>
          </a:prstGeom>
          <a:noFill/>
          <a:ln w="9525">
            <a:noFill/>
            <a:miter lim="800000"/>
            <a:headEnd/>
            <a:tailEnd/>
          </a:ln>
        </p:spPr>
        <p:txBody>
          <a:bodyPr>
            <a:spAutoFit/>
          </a:bodyPr>
          <a:lstStyle/>
          <a:p>
            <a:r>
              <a:rPr lang="en-US" sz="4800" b="1">
                <a:solidFill>
                  <a:srgbClr val="FFFF00"/>
                </a:solidFill>
              </a:rPr>
              <a:t>WIRELESS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Text Box 2"/>
          <p:cNvSpPr txBox="1">
            <a:spLocks noChangeArrowheads="1"/>
          </p:cNvSpPr>
          <p:nvPr/>
        </p:nvSpPr>
        <p:spPr bwMode="auto">
          <a:xfrm>
            <a:off x="3529013" y="971550"/>
            <a:ext cx="981075" cy="457200"/>
          </a:xfrm>
          <a:prstGeom prst="rect">
            <a:avLst/>
          </a:prstGeom>
          <a:noFill/>
          <a:ln w="9525">
            <a:noFill/>
            <a:miter lim="800000"/>
            <a:headEnd/>
            <a:tailEnd/>
          </a:ln>
          <a:effectLst/>
        </p:spPr>
        <p:txBody>
          <a:bodyPr wrap="none">
            <a:spAutoFit/>
          </a:bodyPr>
          <a:lstStyle/>
          <a:p>
            <a:pPr>
              <a:defRPr/>
            </a:pPr>
            <a:r>
              <a:rPr lang="en-US" b="1" i="1">
                <a:solidFill>
                  <a:srgbClr val="FF0066"/>
                </a:solidFill>
                <a:effectLst>
                  <a:outerShdw blurRad="38100" dist="38100" dir="2700000" algn="tl">
                    <a:srgbClr val="C0C0C0"/>
                  </a:outerShdw>
                </a:effectLst>
                <a:cs typeface="+mn-cs"/>
              </a:rPr>
              <a:t>Bands</a:t>
            </a:r>
          </a:p>
        </p:txBody>
      </p:sp>
      <p:graphicFrame>
        <p:nvGraphicFramePr>
          <p:cNvPr id="1315895" name="Group 55"/>
          <p:cNvGraphicFramePr>
            <a:graphicFrameLocks noGrp="1"/>
          </p:cNvGraphicFramePr>
          <p:nvPr/>
        </p:nvGraphicFramePr>
        <p:xfrm>
          <a:off x="0" y="1514475"/>
          <a:ext cx="8686800" cy="4814890"/>
        </p:xfrm>
        <a:graphic>
          <a:graphicData uri="http://schemas.openxmlformats.org/drawingml/2006/table">
            <a:tbl>
              <a:tblPr/>
              <a:tblGrid>
                <a:gridCol w="990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3962400">
                  <a:extLst>
                    <a:ext uri="{9D8B030D-6E8A-4147-A177-3AD203B41FA5}">
                      <a16:colId xmlns:a16="http://schemas.microsoft.com/office/drawing/2014/main" val="20003"/>
                    </a:ext>
                  </a:extLst>
                </a:gridCol>
              </a:tblGrid>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outerShdw blurRad="38100" dist="38100" dir="2700000" algn="tl">
                              <a:srgbClr val="808080"/>
                            </a:outerShdw>
                          </a:effectLst>
                          <a:latin typeface="Times New Roman" pitchFamily="18" charset="0"/>
                          <a:cs typeface="Arial" pitchFamily="34" charset="0"/>
                        </a:rPr>
                        <a:t>Band</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outerShdw blurRad="38100" dist="38100" dir="2700000" algn="tl">
                              <a:srgbClr val="808080"/>
                            </a:outerShdw>
                          </a:effectLst>
                          <a:latin typeface="Times New Roman" pitchFamily="18" charset="0"/>
                          <a:cs typeface="Arial" pitchFamily="34" charset="0"/>
                        </a:rPr>
                        <a:t>Range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outerShdw blurRad="38100" dist="38100" dir="2700000" algn="tl">
                              <a:srgbClr val="808080"/>
                            </a:outerShdw>
                          </a:effectLst>
                          <a:latin typeface="Times New Roman" pitchFamily="18" charset="0"/>
                          <a:cs typeface="Arial" pitchFamily="34" charset="0"/>
                        </a:rPr>
                        <a:t>Propagation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outerShdw blurRad="38100" dist="38100" dir="2700000" algn="tl">
                              <a:srgbClr val="808080"/>
                            </a:outerShdw>
                          </a:effectLst>
                          <a:latin typeface="Times New Roman" pitchFamily="18" charset="0"/>
                          <a:cs typeface="Arial" pitchFamily="34" charset="0"/>
                        </a:rPr>
                        <a:t>Application</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VLF</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3–30 KHz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Ground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Long-range radio navigation</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extLst>
                  <a:ext uri="{0D108BD9-81ED-4DB2-BD59-A6C34878D82A}">
                    <a16:rowId xmlns:a16="http://schemas.microsoft.com/office/drawing/2014/main" val="10001"/>
                  </a:ext>
                </a:extLst>
              </a:tr>
              <a:tr h="533400">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LF</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30–300 KHz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Ground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Radio beacons and</a:t>
                      </a:r>
                      <a:br>
                        <a:rPr kumimoji="0" lang="en-US" sz="1600" b="1" i="0" u="none" strike="noStrike" cap="none" normalizeH="0" baseline="0">
                          <a:ln>
                            <a:noFill/>
                          </a:ln>
                          <a:solidFill>
                            <a:schemeClr val="bg1"/>
                          </a:solidFill>
                          <a:effectLst/>
                          <a:latin typeface="Times New Roman" pitchFamily="18" charset="0"/>
                          <a:cs typeface="Arial" pitchFamily="34" charset="0"/>
                        </a:rPr>
                      </a:br>
                      <a:r>
                        <a:rPr kumimoji="0" lang="en-US" sz="1600" b="1" i="0" u="none" strike="noStrike" cap="none" normalizeH="0" baseline="0">
                          <a:ln>
                            <a:noFill/>
                          </a:ln>
                          <a:solidFill>
                            <a:schemeClr val="bg1"/>
                          </a:solidFill>
                          <a:effectLst/>
                          <a:latin typeface="Times New Roman" pitchFamily="18" charset="0"/>
                          <a:cs typeface="Arial" pitchFamily="34" charset="0"/>
                        </a:rPr>
                        <a:t>navigational locators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extLst>
                  <a:ext uri="{0D108BD9-81ED-4DB2-BD59-A6C34878D82A}">
                    <a16:rowId xmlns:a16="http://schemas.microsoft.com/office/drawing/2014/main" val="10002"/>
                  </a:ext>
                </a:extLst>
              </a:tr>
              <a:tr h="427038">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MF</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300 KHz–3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Sky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AM radio</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extLst>
                  <a:ext uri="{0D108BD9-81ED-4DB2-BD59-A6C34878D82A}">
                    <a16:rowId xmlns:a16="http://schemas.microsoft.com/office/drawing/2014/main" val="10003"/>
                  </a:ext>
                </a:extLst>
              </a:tr>
              <a:tr h="639763">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HF </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3–30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Sky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Citizens band (CB),</a:t>
                      </a:r>
                      <a:br>
                        <a:rPr kumimoji="0" lang="en-US" sz="1600" b="1" i="0" u="none" strike="noStrike" cap="none" normalizeH="0" baseline="0">
                          <a:ln>
                            <a:noFill/>
                          </a:ln>
                          <a:solidFill>
                            <a:schemeClr val="bg1"/>
                          </a:solidFill>
                          <a:effectLst/>
                          <a:latin typeface="Times New Roman" pitchFamily="18" charset="0"/>
                          <a:cs typeface="Arial" pitchFamily="34" charset="0"/>
                        </a:rPr>
                      </a:br>
                      <a:r>
                        <a:rPr kumimoji="0" lang="en-US" sz="1600" b="1" i="0" u="none" strike="noStrike" cap="none" normalizeH="0" baseline="0">
                          <a:ln>
                            <a:noFill/>
                          </a:ln>
                          <a:solidFill>
                            <a:schemeClr val="bg1"/>
                          </a:solidFill>
                          <a:effectLst/>
                          <a:latin typeface="Times New Roman" pitchFamily="18" charset="0"/>
                          <a:cs typeface="Arial" pitchFamily="34" charset="0"/>
                        </a:rPr>
                        <a:t>ship/aircraft communication</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extLst>
                  <a:ext uri="{0D108BD9-81ED-4DB2-BD59-A6C34878D82A}">
                    <a16:rowId xmlns:a16="http://schemas.microsoft.com/office/drawing/2014/main" val="10004"/>
                  </a:ext>
                </a:extLst>
              </a:tr>
              <a:tr h="639763">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VHF </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30–300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Sky and</a:t>
                      </a:r>
                      <a:br>
                        <a:rPr kumimoji="0" lang="en-US" sz="1600" b="1" i="0" u="none" strike="noStrike" cap="none" normalizeH="0" baseline="0">
                          <a:ln>
                            <a:noFill/>
                          </a:ln>
                          <a:solidFill>
                            <a:schemeClr val="bg1"/>
                          </a:solidFill>
                          <a:effectLst/>
                          <a:latin typeface="Times New Roman" pitchFamily="18" charset="0"/>
                          <a:cs typeface="Arial" pitchFamily="34" charset="0"/>
                        </a:rPr>
                      </a:br>
                      <a:r>
                        <a:rPr kumimoji="0" lang="en-US" sz="1600" b="1" i="0" u="none" strike="noStrike" cap="none" normalizeH="0" baseline="0">
                          <a:ln>
                            <a:noFill/>
                          </a:ln>
                          <a:solidFill>
                            <a:schemeClr val="bg1"/>
                          </a:solidFill>
                          <a:effectLst/>
                          <a:latin typeface="Times New Roman" pitchFamily="18" charset="0"/>
                          <a:cs typeface="Arial" pitchFamily="34" charset="0"/>
                        </a:rPr>
                        <a:t>line-of-sight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VHF TV, </a:t>
                      </a:r>
                      <a:br>
                        <a:rPr kumimoji="0" lang="en-US" sz="1600" b="1" i="0" u="none" strike="noStrike" cap="none" normalizeH="0" baseline="0">
                          <a:ln>
                            <a:noFill/>
                          </a:ln>
                          <a:solidFill>
                            <a:schemeClr val="bg1"/>
                          </a:solidFill>
                          <a:effectLst/>
                          <a:latin typeface="Times New Roman" pitchFamily="18" charset="0"/>
                          <a:cs typeface="Arial" pitchFamily="34" charset="0"/>
                        </a:rPr>
                      </a:br>
                      <a:r>
                        <a:rPr kumimoji="0" lang="en-US" sz="1600" b="1" i="0" u="none" strike="noStrike" cap="none" normalizeH="0" baseline="0">
                          <a:ln>
                            <a:noFill/>
                          </a:ln>
                          <a:solidFill>
                            <a:schemeClr val="bg1"/>
                          </a:solidFill>
                          <a:effectLst/>
                          <a:latin typeface="Times New Roman" pitchFamily="18" charset="0"/>
                          <a:cs typeface="Arial" pitchFamily="34" charset="0"/>
                        </a:rPr>
                        <a:t>FM radio</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extLst>
                  <a:ext uri="{0D108BD9-81ED-4DB2-BD59-A6C34878D82A}">
                    <a16:rowId xmlns:a16="http://schemas.microsoft.com/office/drawing/2014/main" val="10005"/>
                  </a:ext>
                </a:extLst>
              </a:tr>
              <a:tr h="639763">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UHF </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300 MHz–3 GHz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Line-of-sight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UHF TV, cellular phones, </a:t>
                      </a:r>
                      <a:br>
                        <a:rPr kumimoji="0" lang="en-US" sz="1600" b="1" i="0" u="none" strike="noStrike" cap="none" normalizeH="0" baseline="0">
                          <a:ln>
                            <a:noFill/>
                          </a:ln>
                          <a:solidFill>
                            <a:schemeClr val="bg1"/>
                          </a:solidFill>
                          <a:effectLst/>
                          <a:latin typeface="Times New Roman" pitchFamily="18" charset="0"/>
                          <a:cs typeface="Arial" pitchFamily="34" charset="0"/>
                        </a:rPr>
                      </a:br>
                      <a:r>
                        <a:rPr kumimoji="0" lang="en-US" sz="1600" b="1" i="0" u="none" strike="noStrike" cap="none" normalizeH="0" baseline="0">
                          <a:ln>
                            <a:noFill/>
                          </a:ln>
                          <a:solidFill>
                            <a:schemeClr val="bg1"/>
                          </a:solidFill>
                          <a:effectLst/>
                          <a:latin typeface="Times New Roman" pitchFamily="18" charset="0"/>
                          <a:cs typeface="Arial" pitchFamily="34" charset="0"/>
                        </a:rPr>
                        <a:t>paging, satellite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extLst>
                  <a:ext uri="{0D108BD9-81ED-4DB2-BD59-A6C34878D82A}">
                    <a16:rowId xmlns:a16="http://schemas.microsoft.com/office/drawing/2014/main" val="10006"/>
                  </a:ext>
                </a:extLst>
              </a:tr>
              <a:tr h="639763">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SHF </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3–30 GHz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Line-of-sight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Satellite communication</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extLst>
                  <a:ext uri="{0D108BD9-81ED-4DB2-BD59-A6C34878D82A}">
                    <a16:rowId xmlns:a16="http://schemas.microsoft.com/office/drawing/2014/main" val="10007"/>
                  </a:ext>
                </a:extLst>
              </a:tr>
              <a:tr h="457200">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EHF</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30–300 GHz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Line-of-sight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Long-range radio navigation</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3366FF"/>
                    </a:solidFill>
                  </a:tcPr>
                </a:tc>
                <a:extLst>
                  <a:ext uri="{0D108BD9-81ED-4DB2-BD59-A6C34878D82A}">
                    <a16:rowId xmlns:a16="http://schemas.microsoft.com/office/drawing/2014/main" val="10008"/>
                  </a:ext>
                </a:extLst>
              </a:tr>
            </a:tbl>
          </a:graphicData>
        </a:graphic>
      </p:graphicFrame>
      <p:sp>
        <p:nvSpPr>
          <p:cNvPr id="116791"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0"/>
          <p:cNvPicPr>
            <a:picLocks noChangeAspect="1" noChangeArrowheads="1"/>
          </p:cNvPicPr>
          <p:nvPr/>
        </p:nvPicPr>
        <p:blipFill>
          <a:blip r:embed="rId2"/>
          <a:srcRect/>
          <a:stretch>
            <a:fillRect/>
          </a:stretch>
        </p:blipFill>
        <p:spPr bwMode="auto">
          <a:xfrm>
            <a:off x="1169988" y="2411413"/>
            <a:ext cx="6804025" cy="2033587"/>
          </a:xfrm>
          <a:prstGeom prst="rect">
            <a:avLst/>
          </a:prstGeom>
          <a:noFill/>
          <a:ln w="9525">
            <a:noFill/>
            <a:miter lim="800000"/>
            <a:headEnd/>
            <a:tailEnd/>
          </a:ln>
        </p:spPr>
      </p:pic>
      <p:sp>
        <p:nvSpPr>
          <p:cNvPr id="117763" name="Rectangle 11"/>
          <p:cNvSpPr>
            <a:spLocks noChangeArrowheads="1"/>
          </p:cNvSpPr>
          <p:nvPr/>
        </p:nvSpPr>
        <p:spPr bwMode="auto">
          <a:xfrm>
            <a:off x="2465388" y="1009650"/>
            <a:ext cx="3757612" cy="457200"/>
          </a:xfrm>
          <a:prstGeom prst="rect">
            <a:avLst/>
          </a:prstGeom>
          <a:noFill/>
          <a:ln w="9525">
            <a:noFill/>
            <a:miter lim="800000"/>
            <a:headEnd/>
            <a:tailEnd/>
          </a:ln>
        </p:spPr>
        <p:txBody>
          <a:bodyPr>
            <a:spAutoFit/>
          </a:bodyPr>
          <a:lstStyle/>
          <a:p>
            <a:pPr eaLnBrk="0" hangingPunct="0"/>
            <a:r>
              <a:rPr lang="en-US" altLang="en-US" b="1" i="1"/>
              <a:t>Wireless transmission waves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6969125"/>
          </a:xfrm>
          <a:prstGeom prst="rect">
            <a:avLst/>
          </a:prstGeom>
        </p:spPr>
        <p:txBody>
          <a:bodyPr>
            <a:spAutoFit/>
          </a:bodyPr>
          <a:lstStyle/>
          <a:p>
            <a:pPr algn="just">
              <a:spcBef>
                <a:spcPts val="1900"/>
              </a:spcBef>
              <a:buFont typeface="Arial" pitchFamily="34" charset="0"/>
              <a:buChar char="•"/>
              <a:defRPr/>
            </a:pPr>
            <a:r>
              <a:rPr lang="en-US" dirty="0">
                <a:latin typeface="+mn-lt"/>
              </a:rPr>
              <a:t>Ranges in frequencies between 3 </a:t>
            </a:r>
            <a:r>
              <a:rPr lang="en-US" dirty="0" err="1">
                <a:latin typeface="+mn-lt"/>
              </a:rPr>
              <a:t>Khz</a:t>
            </a:r>
            <a:r>
              <a:rPr lang="en-US" dirty="0">
                <a:latin typeface="+mn-lt"/>
              </a:rPr>
              <a:t> and 1 </a:t>
            </a:r>
            <a:r>
              <a:rPr lang="en-US" dirty="0" err="1">
                <a:latin typeface="+mn-lt"/>
              </a:rPr>
              <a:t>Ghz</a:t>
            </a:r>
            <a:r>
              <a:rPr lang="en-US" dirty="0">
                <a:latin typeface="+mn-lt"/>
              </a:rPr>
              <a:t>.</a:t>
            </a:r>
          </a:p>
          <a:p>
            <a:pPr algn="just">
              <a:spcBef>
                <a:spcPts val="1900"/>
              </a:spcBef>
              <a:buFont typeface="Arial" pitchFamily="34" charset="0"/>
              <a:buChar char="•"/>
              <a:defRPr/>
            </a:pPr>
            <a:r>
              <a:rPr lang="en-US" dirty="0">
                <a:latin typeface="+mn-lt"/>
              </a:rPr>
              <a:t>Radio waves use </a:t>
            </a:r>
            <a:r>
              <a:rPr lang="en-US" dirty="0" err="1">
                <a:latin typeface="+mn-lt"/>
              </a:rPr>
              <a:t>omnidirectional</a:t>
            </a:r>
            <a:r>
              <a:rPr lang="en-US" dirty="0">
                <a:latin typeface="+mn-lt"/>
              </a:rPr>
              <a:t> antenna.</a:t>
            </a:r>
          </a:p>
          <a:p>
            <a:pPr algn="just">
              <a:spcBef>
                <a:spcPts val="1900"/>
              </a:spcBef>
              <a:buFont typeface="Arial" pitchFamily="34" charset="0"/>
              <a:buChar char="•"/>
              <a:defRPr/>
            </a:pPr>
            <a:r>
              <a:rPr lang="en-US" dirty="0">
                <a:latin typeface="+mn-lt"/>
              </a:rPr>
              <a:t>When an antenna transmits radio waves, they are propagated in all directions.</a:t>
            </a:r>
          </a:p>
          <a:p>
            <a:pPr algn="just">
              <a:spcBef>
                <a:spcPts val="1900"/>
              </a:spcBef>
              <a:buFont typeface="Arial" pitchFamily="34" charset="0"/>
              <a:buChar char="•"/>
              <a:defRPr/>
            </a:pPr>
            <a:r>
              <a:rPr lang="en-US" dirty="0">
                <a:latin typeface="+mn-lt"/>
              </a:rPr>
              <a:t>This means that the sending and receiving antenna do not have to be aligned. </a:t>
            </a:r>
          </a:p>
          <a:p>
            <a:pPr algn="just">
              <a:spcBef>
                <a:spcPts val="1900"/>
              </a:spcBef>
              <a:buFont typeface="Arial" pitchFamily="34" charset="0"/>
              <a:buChar char="•"/>
              <a:defRPr/>
            </a:pPr>
            <a:r>
              <a:rPr lang="en-US" dirty="0">
                <a:latin typeface="+mn-lt"/>
              </a:rPr>
              <a:t>A sending antenna send waves that can be received by any receiving antenna.</a:t>
            </a:r>
          </a:p>
          <a:p>
            <a:pPr algn="just">
              <a:spcBef>
                <a:spcPts val="1900"/>
              </a:spcBef>
              <a:buFont typeface="Arial" pitchFamily="34" charset="0"/>
              <a:buChar char="•"/>
              <a:defRPr/>
            </a:pPr>
            <a:r>
              <a:rPr lang="en-US" dirty="0">
                <a:latin typeface="+mn-lt"/>
              </a:rPr>
              <a:t>It has a disadvantage , that radio waves transmitted by one antennas are susceptible to interference by another antenna that may send signals using the same frequency or band.</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p:txBody>
      </p:sp>
      <p:sp>
        <p:nvSpPr>
          <p:cNvPr id="118787" name="Rectangle 2"/>
          <p:cNvSpPr>
            <a:spLocks noChangeArrowheads="1"/>
          </p:cNvSpPr>
          <p:nvPr/>
        </p:nvSpPr>
        <p:spPr bwMode="auto">
          <a:xfrm>
            <a:off x="2762250" y="0"/>
            <a:ext cx="5372100" cy="830263"/>
          </a:xfrm>
          <a:prstGeom prst="rect">
            <a:avLst/>
          </a:prstGeom>
          <a:noFill/>
          <a:ln w="9525">
            <a:noFill/>
            <a:miter lim="800000"/>
            <a:headEnd/>
            <a:tailEnd/>
          </a:ln>
        </p:spPr>
        <p:txBody>
          <a:bodyPr>
            <a:spAutoFit/>
          </a:bodyPr>
          <a:lstStyle/>
          <a:p>
            <a:r>
              <a:rPr lang="en-US" sz="4800" b="1">
                <a:solidFill>
                  <a:srgbClr val="FFFF00"/>
                </a:solidFill>
              </a:rPr>
              <a:t>RADIO WAVE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1813317"/>
          </a:xfrm>
          <a:prstGeom prst="rect">
            <a:avLst/>
          </a:prstGeom>
        </p:spPr>
        <p:txBody>
          <a:bodyPr>
            <a:spAutoFit/>
          </a:bodyPr>
          <a:lstStyle/>
          <a:p>
            <a:pPr algn="just">
              <a:spcBef>
                <a:spcPts val="1900"/>
              </a:spcBef>
              <a:buFont typeface="Arial" pitchFamily="34" charset="0"/>
              <a:buChar char="•"/>
              <a:defRPr/>
            </a:pPr>
            <a:r>
              <a:rPr lang="en-US" dirty="0">
                <a:latin typeface="+mn-lt"/>
              </a:rPr>
              <a:t>Omnidirectional antenna of radio waves make them useful for multicasting, in which there is one sender but many receivers</a:t>
            </a:r>
          </a:p>
          <a:p>
            <a:pPr algn="just">
              <a:spcBef>
                <a:spcPts val="1900"/>
              </a:spcBef>
              <a:buFont typeface="Arial" pitchFamily="34" charset="0"/>
              <a:buChar char="•"/>
              <a:defRPr/>
            </a:pPr>
            <a:endParaRPr lang="en-US" dirty="0">
              <a:latin typeface="+mn-lt"/>
            </a:endParaRPr>
          </a:p>
        </p:txBody>
      </p:sp>
      <p:sp>
        <p:nvSpPr>
          <p:cNvPr id="119811" name="Rectangle 2"/>
          <p:cNvSpPr>
            <a:spLocks noChangeArrowheads="1"/>
          </p:cNvSpPr>
          <p:nvPr/>
        </p:nvSpPr>
        <p:spPr bwMode="auto">
          <a:xfrm>
            <a:off x="2762250" y="0"/>
            <a:ext cx="5372100" cy="830263"/>
          </a:xfrm>
          <a:prstGeom prst="rect">
            <a:avLst/>
          </a:prstGeom>
          <a:noFill/>
          <a:ln w="9525">
            <a:noFill/>
            <a:miter lim="800000"/>
            <a:headEnd/>
            <a:tailEnd/>
          </a:ln>
        </p:spPr>
        <p:txBody>
          <a:bodyPr>
            <a:spAutoFit/>
          </a:bodyPr>
          <a:lstStyle/>
          <a:p>
            <a:r>
              <a:rPr lang="en-US" sz="4800" b="1">
                <a:solidFill>
                  <a:srgbClr val="FFFF00"/>
                </a:solidFill>
              </a:rPr>
              <a:t>RADIO WAVE</a:t>
            </a:r>
          </a:p>
        </p:txBody>
      </p:sp>
      <p:pic>
        <p:nvPicPr>
          <p:cNvPr id="4" name="Picture 10">
            <a:extLst>
              <a:ext uri="{FF2B5EF4-FFF2-40B4-BE49-F238E27FC236}">
                <a16:creationId xmlns:a16="http://schemas.microsoft.com/office/drawing/2014/main" id="{D95BDC4E-CA12-48A7-A8E7-11E893E8AE4F}"/>
              </a:ext>
            </a:extLst>
          </p:cNvPr>
          <p:cNvPicPr>
            <a:picLocks noChangeAspect="1" noChangeArrowheads="1"/>
          </p:cNvPicPr>
          <p:nvPr/>
        </p:nvPicPr>
        <p:blipFill>
          <a:blip r:embed="rId3"/>
          <a:srcRect/>
          <a:stretch>
            <a:fillRect/>
          </a:stretch>
        </p:blipFill>
        <p:spPr bwMode="auto">
          <a:xfrm>
            <a:off x="2514600" y="3089429"/>
            <a:ext cx="3974977" cy="3254221"/>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838200" y="2195513"/>
            <a:ext cx="7543800" cy="2898229"/>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200" dirty="0">
                <a:latin typeface="+mj-lt"/>
              </a:rPr>
              <a:t>Radio waves are used for multicast communications, such as radio and television, and paging systems. AM, FM, Television, Cordless Phone and paging</a:t>
            </a:r>
          </a:p>
          <a:p>
            <a:pPr algn="ctr">
              <a:spcBef>
                <a:spcPts val="1200"/>
              </a:spcBef>
              <a:spcAft>
                <a:spcPts val="1000"/>
              </a:spcAft>
            </a:pPr>
            <a:endParaRPr lang="en-US" sz="3600" b="1" i="1" dirty="0"/>
          </a:p>
        </p:txBody>
      </p:sp>
      <p:sp>
        <p:nvSpPr>
          <p:cNvPr id="1318915" name="PubRRectCallout"/>
          <p:cNvSpPr>
            <a:spLocks noEditPoints="1" noChangeArrowheads="1"/>
          </p:cNvSpPr>
          <p:nvPr/>
        </p:nvSpPr>
        <p:spPr bwMode="auto">
          <a:xfrm>
            <a:off x="838200" y="990600"/>
            <a:ext cx="2743200" cy="1143000"/>
          </a:xfrm>
          <a:custGeom>
            <a:avLst/>
            <a:gdLst>
              <a:gd name="G0" fmla="+- 0 0 0"/>
              <a:gd name="G1" fmla="+- 8607 0 0"/>
              <a:gd name="T0" fmla="*/ 10800 w 21600"/>
              <a:gd name="T1" fmla="*/ 0 h 21600"/>
              <a:gd name="T2" fmla="*/ 0 w 21600"/>
              <a:gd name="T3" fmla="*/ 8638 h 21600"/>
              <a:gd name="T4" fmla="*/ 8607 w 21600"/>
              <a:gd name="T5" fmla="*/ 21600 h 21600"/>
              <a:gd name="T6" fmla="*/ 10800 w 21600"/>
              <a:gd name="T7" fmla="*/ 17277 h 21600"/>
              <a:gd name="T8" fmla="*/ 21600 w 21600"/>
              <a:gd name="T9" fmla="*/ 8638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cs typeface="+mn-cs"/>
            </a:endParaRPr>
          </a:p>
        </p:txBody>
      </p:sp>
      <p:pic>
        <p:nvPicPr>
          <p:cNvPr id="121860" name="Picture 4"/>
          <p:cNvPicPr>
            <a:picLocks noChangeAspect="1" noChangeArrowheads="1"/>
          </p:cNvPicPr>
          <p:nvPr/>
        </p:nvPicPr>
        <p:blipFill>
          <a:blip r:embed="rId2"/>
          <a:srcRect/>
          <a:stretch>
            <a:fillRect/>
          </a:stretch>
        </p:blipFill>
        <p:spPr bwMode="auto">
          <a:xfrm>
            <a:off x="914400" y="990600"/>
            <a:ext cx="782638" cy="914400"/>
          </a:xfrm>
          <a:prstGeom prst="rect">
            <a:avLst/>
          </a:prstGeom>
          <a:noFill/>
          <a:ln w="9525">
            <a:noFill/>
            <a:miter lim="800000"/>
            <a:headEnd/>
            <a:tailEnd/>
          </a:ln>
        </p:spPr>
      </p:pic>
      <p:sp>
        <p:nvSpPr>
          <p:cNvPr id="1318917" name="Text Box 5"/>
          <p:cNvSpPr txBox="1">
            <a:spLocks noChangeArrowheads="1"/>
          </p:cNvSpPr>
          <p:nvPr/>
        </p:nvSpPr>
        <p:spPr bwMode="auto">
          <a:xfrm>
            <a:off x="2133600" y="1143000"/>
            <a:ext cx="1225550" cy="641350"/>
          </a:xfrm>
          <a:prstGeom prst="rect">
            <a:avLst/>
          </a:prstGeom>
          <a:noFill/>
          <a:ln w="9525">
            <a:noFill/>
            <a:miter lim="800000"/>
            <a:headEnd/>
            <a:tailEnd/>
          </a:ln>
          <a:effectLst/>
        </p:spPr>
        <p:txBody>
          <a:bodyPr wrap="none">
            <a:spAutoFit/>
          </a:bodyPr>
          <a:lstStyle/>
          <a:p>
            <a:pPr>
              <a:defRPr/>
            </a:pPr>
            <a:r>
              <a:rPr lang="en-US" sz="3600" b="1">
                <a:effectLst>
                  <a:outerShdw blurRad="38100" dist="38100" dir="2700000" algn="tl">
                    <a:srgbClr val="C0C0C0"/>
                  </a:outerShdw>
                </a:effectLst>
                <a:cs typeface="+mn-cs"/>
              </a:rPr>
              <a:t>Note</a:t>
            </a:r>
            <a:r>
              <a:rPr lang="en-US" sz="3600">
                <a:effectLst>
                  <a:outerShdw blurRad="38100" dist="38100" dir="2700000" algn="tl">
                    <a:srgbClr val="C0C0C0"/>
                  </a:outerShdw>
                </a:effectLst>
                <a:cs typeface="+mn-cs"/>
              </a:rPr>
              <a:t>:</a:t>
            </a:r>
          </a:p>
        </p:txBody>
      </p:sp>
      <p:sp>
        <p:nvSpPr>
          <p:cNvPr id="121862"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5003800"/>
          </a:xfrm>
          <a:prstGeom prst="rect">
            <a:avLst/>
          </a:prstGeom>
        </p:spPr>
        <p:txBody>
          <a:bodyPr>
            <a:spAutoFit/>
          </a:bodyPr>
          <a:lstStyle/>
          <a:p>
            <a:pPr algn="just">
              <a:spcBef>
                <a:spcPts val="1900"/>
              </a:spcBef>
              <a:buFont typeface="Arial" pitchFamily="34" charset="0"/>
              <a:buChar char="•"/>
              <a:defRPr/>
            </a:pPr>
            <a:r>
              <a:rPr lang="en-US" dirty="0">
                <a:latin typeface="+mn-lt"/>
              </a:rPr>
              <a:t>Electromagnetic waves having frequencies between 300 </a:t>
            </a:r>
            <a:r>
              <a:rPr lang="en-US" dirty="0" err="1">
                <a:latin typeface="+mn-lt"/>
              </a:rPr>
              <a:t>Mhz</a:t>
            </a:r>
            <a:r>
              <a:rPr lang="en-US" dirty="0">
                <a:latin typeface="+mn-lt"/>
              </a:rPr>
              <a:t> and 300 GHz are called micro-waves.</a:t>
            </a:r>
          </a:p>
          <a:p>
            <a:pPr algn="just">
              <a:spcBef>
                <a:spcPts val="1900"/>
              </a:spcBef>
              <a:buFont typeface="Arial" pitchFamily="34" charset="0"/>
              <a:buChar char="•"/>
              <a:defRPr/>
            </a:pPr>
            <a:r>
              <a:rPr lang="en-US" dirty="0">
                <a:latin typeface="+mn-lt"/>
              </a:rPr>
              <a:t>It uses </a:t>
            </a:r>
            <a:r>
              <a:rPr lang="en-US" dirty="0" err="1">
                <a:latin typeface="+mn-lt"/>
              </a:rPr>
              <a:t>uni</a:t>
            </a:r>
            <a:r>
              <a:rPr lang="en-US" dirty="0">
                <a:latin typeface="+mn-lt"/>
              </a:rPr>
              <a:t>-directional antenna</a:t>
            </a:r>
          </a:p>
          <a:p>
            <a:pPr algn="just">
              <a:spcBef>
                <a:spcPts val="1900"/>
              </a:spcBef>
              <a:buFont typeface="Arial" pitchFamily="34" charset="0"/>
              <a:buChar char="•"/>
              <a:defRPr/>
            </a:pPr>
            <a:r>
              <a:rPr lang="en-US" dirty="0">
                <a:latin typeface="+mn-lt"/>
              </a:rPr>
              <a:t>When an antenna transmits microwave waves, they can be narrowly focused.</a:t>
            </a:r>
          </a:p>
          <a:p>
            <a:pPr algn="just">
              <a:spcBef>
                <a:spcPts val="1900"/>
              </a:spcBef>
              <a:buFont typeface="Arial" pitchFamily="34" charset="0"/>
              <a:buChar char="•"/>
              <a:defRPr/>
            </a:pPr>
            <a:r>
              <a:rPr lang="en-US" dirty="0">
                <a:latin typeface="+mn-lt"/>
              </a:rPr>
              <a:t>This means that the sending and receiving antennas need to be aligned.</a:t>
            </a:r>
          </a:p>
          <a:p>
            <a:pPr algn="just">
              <a:spcBef>
                <a:spcPts val="1900"/>
              </a:spcBef>
              <a:buFont typeface="Arial" pitchFamily="34" charset="0"/>
              <a:buChar char="•"/>
              <a:defRPr/>
            </a:pPr>
            <a:r>
              <a:rPr lang="en-US" dirty="0">
                <a:latin typeface="+mn-lt"/>
              </a:rPr>
              <a:t>It has an advantage, a pair of antennas can be aligned without interfering with another pair of aligned antennas.</a:t>
            </a:r>
          </a:p>
          <a:p>
            <a:pPr algn="just">
              <a:spcBef>
                <a:spcPts val="1900"/>
              </a:spcBef>
              <a:buFont typeface="Arial" pitchFamily="34" charset="0"/>
              <a:buChar char="•"/>
              <a:defRPr/>
            </a:pPr>
            <a:endParaRPr lang="en-US" dirty="0">
              <a:latin typeface="+mn-lt"/>
            </a:endParaRPr>
          </a:p>
        </p:txBody>
      </p:sp>
      <p:sp>
        <p:nvSpPr>
          <p:cNvPr id="122883" name="Rectangle 2"/>
          <p:cNvSpPr>
            <a:spLocks noChangeArrowheads="1"/>
          </p:cNvSpPr>
          <p:nvPr/>
        </p:nvSpPr>
        <p:spPr bwMode="auto">
          <a:xfrm>
            <a:off x="2762250" y="0"/>
            <a:ext cx="5372100" cy="830263"/>
          </a:xfrm>
          <a:prstGeom prst="rect">
            <a:avLst/>
          </a:prstGeom>
          <a:noFill/>
          <a:ln w="9525">
            <a:noFill/>
            <a:miter lim="800000"/>
            <a:headEnd/>
            <a:tailEnd/>
          </a:ln>
        </p:spPr>
        <p:txBody>
          <a:bodyPr>
            <a:spAutoFit/>
          </a:bodyPr>
          <a:lstStyle/>
          <a:p>
            <a:r>
              <a:rPr lang="en-US" sz="4800" b="1">
                <a:solidFill>
                  <a:srgbClr val="FFFF00"/>
                </a:solidFill>
              </a:rPr>
              <a:t>Microwave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6356350"/>
          </a:xfrm>
          <a:prstGeom prst="rect">
            <a:avLst/>
          </a:prstGeom>
        </p:spPr>
        <p:txBody>
          <a:bodyPr>
            <a:spAutoFit/>
          </a:bodyPr>
          <a:lstStyle/>
          <a:p>
            <a:pPr algn="just">
              <a:spcBef>
                <a:spcPts val="1900"/>
              </a:spcBef>
              <a:buFont typeface="Arial" pitchFamily="34" charset="0"/>
              <a:buChar char="•"/>
              <a:defRPr/>
            </a:pPr>
            <a:r>
              <a:rPr lang="en-US" dirty="0">
                <a:latin typeface="+mn-lt"/>
              </a:rPr>
              <a:t>Unidirectional antenna can be </a:t>
            </a:r>
            <a:r>
              <a:rPr lang="en-US" b="1" dirty="0">
                <a:latin typeface="+mn-lt"/>
              </a:rPr>
              <a:t>parabolic dish </a:t>
            </a:r>
            <a:r>
              <a:rPr lang="en-US" dirty="0">
                <a:latin typeface="+mn-lt"/>
              </a:rPr>
              <a:t>antenna and </a:t>
            </a:r>
            <a:r>
              <a:rPr lang="en-US" b="1" dirty="0">
                <a:latin typeface="+mn-lt"/>
              </a:rPr>
              <a:t>the horn</a:t>
            </a:r>
          </a:p>
          <a:p>
            <a:pPr algn="just">
              <a:spcBef>
                <a:spcPts val="1900"/>
              </a:spcBef>
              <a:buFont typeface="Arial" pitchFamily="34" charset="0"/>
              <a:buChar char="•"/>
              <a:defRPr/>
            </a:pPr>
            <a:r>
              <a:rPr lang="en-US" dirty="0">
                <a:latin typeface="+mn-lt"/>
              </a:rPr>
              <a:t>A </a:t>
            </a:r>
            <a:r>
              <a:rPr lang="en-US" b="1" dirty="0">
                <a:latin typeface="+mn-lt"/>
              </a:rPr>
              <a:t>parabolic antenna </a:t>
            </a:r>
            <a:r>
              <a:rPr lang="en-US" dirty="0">
                <a:latin typeface="+mn-lt"/>
              </a:rPr>
              <a:t>is based on the geometry of a parabola : Every line parallel to the line of symmetry reflects off the curve at angles such that all the lines intersect in a common point called the focus.</a:t>
            </a:r>
          </a:p>
          <a:p>
            <a:pPr algn="just">
              <a:spcBef>
                <a:spcPts val="1900"/>
              </a:spcBef>
              <a:buFont typeface="Arial" pitchFamily="34" charset="0"/>
              <a:buChar char="•"/>
              <a:defRPr/>
            </a:pPr>
            <a:r>
              <a:rPr lang="en-US" dirty="0">
                <a:latin typeface="+mn-lt"/>
              </a:rPr>
              <a:t>The parabolic dish works as a funnel, catching a wide range of waves and directing them to a common point.</a:t>
            </a:r>
          </a:p>
          <a:p>
            <a:pPr algn="just">
              <a:spcBef>
                <a:spcPts val="1900"/>
              </a:spcBef>
              <a:buFont typeface="Arial" pitchFamily="34" charset="0"/>
              <a:buChar char="•"/>
              <a:defRPr/>
            </a:pPr>
            <a:r>
              <a:rPr lang="en-US" dirty="0">
                <a:latin typeface="+mn-lt"/>
              </a:rPr>
              <a:t>In this way, more of the signal is recovered than would be possible with a single-point receiver.</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p:txBody>
      </p:sp>
      <p:sp>
        <p:nvSpPr>
          <p:cNvPr id="123907" name="Rectangle 2"/>
          <p:cNvSpPr>
            <a:spLocks noChangeArrowheads="1"/>
          </p:cNvSpPr>
          <p:nvPr/>
        </p:nvSpPr>
        <p:spPr bwMode="auto">
          <a:xfrm>
            <a:off x="2762250" y="0"/>
            <a:ext cx="5372100" cy="830263"/>
          </a:xfrm>
          <a:prstGeom prst="rect">
            <a:avLst/>
          </a:prstGeom>
          <a:noFill/>
          <a:ln w="9525">
            <a:noFill/>
            <a:miter lim="800000"/>
            <a:headEnd/>
            <a:tailEnd/>
          </a:ln>
        </p:spPr>
        <p:txBody>
          <a:bodyPr>
            <a:spAutoFit/>
          </a:bodyPr>
          <a:lstStyle/>
          <a:p>
            <a:r>
              <a:rPr lang="en-US" sz="4800" b="1">
                <a:solidFill>
                  <a:srgbClr val="FFFF00"/>
                </a:solidFill>
              </a:rPr>
              <a:t>Microwave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7337425"/>
          </a:xfrm>
          <a:prstGeom prst="rect">
            <a:avLst/>
          </a:prstGeom>
        </p:spPr>
        <p:txBody>
          <a:bodyPr>
            <a:spAutoFit/>
          </a:bodyPr>
          <a:lstStyle/>
          <a:p>
            <a:pPr algn="just">
              <a:spcBef>
                <a:spcPts val="1900"/>
              </a:spcBef>
              <a:buFont typeface="Arial" pitchFamily="34" charset="0"/>
              <a:buChar char="•"/>
              <a:defRPr/>
            </a:pPr>
            <a:r>
              <a:rPr lang="en-US" dirty="0">
                <a:latin typeface="+mn-lt"/>
              </a:rPr>
              <a:t>Outgoing transmission are broadcast through a horn aimed at the dish.</a:t>
            </a:r>
          </a:p>
          <a:p>
            <a:pPr algn="just">
              <a:spcBef>
                <a:spcPts val="1900"/>
              </a:spcBef>
              <a:buFont typeface="Arial" pitchFamily="34" charset="0"/>
              <a:buChar char="•"/>
              <a:defRPr/>
            </a:pPr>
            <a:r>
              <a:rPr lang="en-US" dirty="0">
                <a:latin typeface="+mn-lt"/>
              </a:rPr>
              <a:t>The microwaves hit the dish and are deflected outward in a reversal of the receipt path</a:t>
            </a:r>
          </a:p>
          <a:p>
            <a:pPr algn="just">
              <a:spcBef>
                <a:spcPts val="1900"/>
              </a:spcBef>
              <a:buFont typeface="Arial" pitchFamily="34" charset="0"/>
              <a:buChar char="•"/>
              <a:defRPr/>
            </a:pPr>
            <a:r>
              <a:rPr lang="en-US" dirty="0">
                <a:latin typeface="+mn-lt"/>
              </a:rPr>
              <a:t>Outgoing transmission are broadcast up a stem (resembling a handle) and deflected outward in a series of narrow parallel beams of a curved head.</a:t>
            </a:r>
          </a:p>
          <a:p>
            <a:pPr algn="just">
              <a:spcBef>
                <a:spcPts val="1900"/>
              </a:spcBef>
              <a:buFont typeface="Arial" pitchFamily="34" charset="0"/>
              <a:buChar char="•"/>
              <a:defRPr/>
            </a:pPr>
            <a:r>
              <a:rPr lang="en-US" dirty="0">
                <a:latin typeface="+mn-lt"/>
              </a:rPr>
              <a:t>Received transmissions are collected by the scooped shape of the horn, in a manner similar to the parabolic dish, and deflected down into the stem.</a:t>
            </a:r>
          </a:p>
          <a:p>
            <a:pPr algn="just">
              <a:spcBef>
                <a:spcPts val="1900"/>
              </a:spcBef>
              <a:buFont typeface="Arial" pitchFamily="34" charset="0"/>
              <a:buChar char="•"/>
              <a:defRPr/>
            </a:pPr>
            <a:r>
              <a:rPr lang="en-US" dirty="0">
                <a:latin typeface="+mn-lt"/>
              </a:rPr>
              <a:t>USED IN CELLULAR PHONES, SATELLITE NETWORKS, WIRELESS LANs</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p:txBody>
      </p:sp>
      <p:sp>
        <p:nvSpPr>
          <p:cNvPr id="124931" name="Rectangle 2"/>
          <p:cNvSpPr>
            <a:spLocks noChangeArrowheads="1"/>
          </p:cNvSpPr>
          <p:nvPr/>
        </p:nvSpPr>
        <p:spPr bwMode="auto">
          <a:xfrm>
            <a:off x="2762250" y="0"/>
            <a:ext cx="5372100" cy="830263"/>
          </a:xfrm>
          <a:prstGeom prst="rect">
            <a:avLst/>
          </a:prstGeom>
          <a:noFill/>
          <a:ln w="9525">
            <a:noFill/>
            <a:miter lim="800000"/>
            <a:headEnd/>
            <a:tailEnd/>
          </a:ln>
        </p:spPr>
        <p:txBody>
          <a:bodyPr>
            <a:spAutoFit/>
          </a:bodyPr>
          <a:lstStyle/>
          <a:p>
            <a:r>
              <a:rPr lang="en-US" sz="4800" b="1">
                <a:solidFill>
                  <a:srgbClr val="FFFF00"/>
                </a:solidFill>
              </a:rPr>
              <a:t>Microwave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524000" y="0"/>
            <a:ext cx="76200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Data Flow</a:t>
            </a:r>
          </a:p>
        </p:txBody>
      </p:sp>
      <p:sp>
        <p:nvSpPr>
          <p:cNvPr id="9219" name="Text Box 3"/>
          <p:cNvSpPr txBox="1">
            <a:spLocks noChangeArrowheads="1"/>
          </p:cNvSpPr>
          <p:nvPr/>
        </p:nvSpPr>
        <p:spPr bwMode="auto">
          <a:xfrm>
            <a:off x="304800" y="116205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Half-Duplex</a:t>
            </a:r>
            <a:endParaRPr lang="en-US" sz="3200" b="1">
              <a:latin typeface="Arial" pitchFamily="34" charset="0"/>
            </a:endParaRPr>
          </a:p>
        </p:txBody>
      </p:sp>
      <p:pic>
        <p:nvPicPr>
          <p:cNvPr id="9220" name="Picture 6"/>
          <p:cNvPicPr>
            <a:picLocks noGrp="1" noChangeAspect="1" noChangeArrowheads="1"/>
          </p:cNvPicPr>
          <p:nvPr>
            <p:ph idx="1"/>
          </p:nvPr>
        </p:nvPicPr>
        <p:blipFill>
          <a:blip r:embed="rId2"/>
          <a:srcRect/>
          <a:stretch>
            <a:fillRect/>
          </a:stretch>
        </p:blipFill>
        <p:spPr>
          <a:xfrm>
            <a:off x="484188" y="2820988"/>
            <a:ext cx="8226425" cy="1611312"/>
          </a:xfrm>
          <a:noFill/>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0"/>
          <p:cNvPicPr>
            <a:picLocks noChangeAspect="1" noChangeArrowheads="1"/>
          </p:cNvPicPr>
          <p:nvPr/>
        </p:nvPicPr>
        <p:blipFill>
          <a:blip r:embed="rId2"/>
          <a:srcRect/>
          <a:stretch>
            <a:fillRect/>
          </a:stretch>
        </p:blipFill>
        <p:spPr bwMode="auto">
          <a:xfrm>
            <a:off x="1068388" y="2209800"/>
            <a:ext cx="7085012" cy="2946400"/>
          </a:xfrm>
          <a:prstGeom prst="rect">
            <a:avLst/>
          </a:prstGeom>
          <a:noFill/>
          <a:ln w="9525">
            <a:noFill/>
            <a:miter lim="800000"/>
            <a:headEnd/>
            <a:tailEnd/>
          </a:ln>
        </p:spPr>
      </p:pic>
      <p:sp>
        <p:nvSpPr>
          <p:cNvPr id="125955" name="Rectangle 11"/>
          <p:cNvSpPr>
            <a:spLocks noChangeArrowheads="1"/>
          </p:cNvSpPr>
          <p:nvPr/>
        </p:nvSpPr>
        <p:spPr bwMode="auto">
          <a:xfrm>
            <a:off x="2819400" y="1047750"/>
            <a:ext cx="3240088" cy="457200"/>
          </a:xfrm>
          <a:prstGeom prst="rect">
            <a:avLst/>
          </a:prstGeom>
          <a:noFill/>
          <a:ln w="9525">
            <a:noFill/>
            <a:miter lim="800000"/>
            <a:headEnd/>
            <a:tailEnd/>
          </a:ln>
        </p:spPr>
        <p:txBody>
          <a:bodyPr wrap="none">
            <a:spAutoFit/>
          </a:bodyPr>
          <a:lstStyle/>
          <a:p>
            <a:pPr eaLnBrk="0" hangingPunct="0"/>
            <a:r>
              <a:rPr lang="en-US" altLang="en-US" b="1" i="1"/>
              <a:t>Unidirectional antennas</a:t>
            </a:r>
          </a:p>
        </p:txBody>
      </p:sp>
      <p:sp>
        <p:nvSpPr>
          <p:cNvPr id="125956"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838200" y="2195513"/>
            <a:ext cx="7543800" cy="2346325"/>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Microwaves are used for unicast communication such as cellular telephones, satellite networks, and wireless LANs.</a:t>
            </a:r>
          </a:p>
        </p:txBody>
      </p:sp>
      <p:sp>
        <p:nvSpPr>
          <p:cNvPr id="1320963" name="PubRRectCallout"/>
          <p:cNvSpPr>
            <a:spLocks noEditPoints="1" noChangeArrowheads="1"/>
          </p:cNvSpPr>
          <p:nvPr/>
        </p:nvSpPr>
        <p:spPr bwMode="auto">
          <a:xfrm>
            <a:off x="838200" y="990600"/>
            <a:ext cx="2743200" cy="1143000"/>
          </a:xfrm>
          <a:custGeom>
            <a:avLst/>
            <a:gdLst>
              <a:gd name="G0" fmla="+- 0 0 0"/>
              <a:gd name="G1" fmla="+- 8607 0 0"/>
              <a:gd name="T0" fmla="*/ 10800 w 21600"/>
              <a:gd name="T1" fmla="*/ 0 h 21600"/>
              <a:gd name="T2" fmla="*/ 0 w 21600"/>
              <a:gd name="T3" fmla="*/ 8638 h 21600"/>
              <a:gd name="T4" fmla="*/ 8607 w 21600"/>
              <a:gd name="T5" fmla="*/ 21600 h 21600"/>
              <a:gd name="T6" fmla="*/ 10800 w 21600"/>
              <a:gd name="T7" fmla="*/ 17277 h 21600"/>
              <a:gd name="T8" fmla="*/ 21600 w 21600"/>
              <a:gd name="T9" fmla="*/ 8638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cs typeface="+mn-cs"/>
            </a:endParaRPr>
          </a:p>
        </p:txBody>
      </p:sp>
      <p:pic>
        <p:nvPicPr>
          <p:cNvPr id="126980" name="Picture 4"/>
          <p:cNvPicPr>
            <a:picLocks noChangeAspect="1" noChangeArrowheads="1"/>
          </p:cNvPicPr>
          <p:nvPr/>
        </p:nvPicPr>
        <p:blipFill>
          <a:blip r:embed="rId2"/>
          <a:srcRect/>
          <a:stretch>
            <a:fillRect/>
          </a:stretch>
        </p:blipFill>
        <p:spPr bwMode="auto">
          <a:xfrm>
            <a:off x="914400" y="990600"/>
            <a:ext cx="782638" cy="914400"/>
          </a:xfrm>
          <a:prstGeom prst="rect">
            <a:avLst/>
          </a:prstGeom>
          <a:noFill/>
          <a:ln w="9525">
            <a:noFill/>
            <a:miter lim="800000"/>
            <a:headEnd/>
            <a:tailEnd/>
          </a:ln>
        </p:spPr>
      </p:pic>
      <p:sp>
        <p:nvSpPr>
          <p:cNvPr id="1320965" name="Text Box 5"/>
          <p:cNvSpPr txBox="1">
            <a:spLocks noChangeArrowheads="1"/>
          </p:cNvSpPr>
          <p:nvPr/>
        </p:nvSpPr>
        <p:spPr bwMode="auto">
          <a:xfrm>
            <a:off x="2133600" y="1143000"/>
            <a:ext cx="1225550" cy="641350"/>
          </a:xfrm>
          <a:prstGeom prst="rect">
            <a:avLst/>
          </a:prstGeom>
          <a:noFill/>
          <a:ln w="9525">
            <a:noFill/>
            <a:miter lim="800000"/>
            <a:headEnd/>
            <a:tailEnd/>
          </a:ln>
          <a:effectLst/>
        </p:spPr>
        <p:txBody>
          <a:bodyPr wrap="none">
            <a:spAutoFit/>
          </a:bodyPr>
          <a:lstStyle/>
          <a:p>
            <a:pPr>
              <a:defRPr/>
            </a:pPr>
            <a:r>
              <a:rPr lang="en-US" sz="3600" b="1">
                <a:effectLst>
                  <a:outerShdw blurRad="38100" dist="38100" dir="2700000" algn="tl">
                    <a:srgbClr val="C0C0C0"/>
                  </a:outerShdw>
                </a:effectLst>
                <a:cs typeface="+mn-cs"/>
              </a:rPr>
              <a:t>Note</a:t>
            </a:r>
            <a:r>
              <a:rPr lang="en-US" sz="3600">
                <a:effectLst>
                  <a:outerShdw blurRad="38100" dist="38100" dir="2700000" algn="tl">
                    <a:srgbClr val="C0C0C0"/>
                  </a:outerShdw>
                </a:effectLst>
                <a:cs typeface="+mn-cs"/>
              </a:rPr>
              <a:t>:</a:t>
            </a:r>
          </a:p>
        </p:txBody>
      </p:sp>
      <p:sp>
        <p:nvSpPr>
          <p:cNvPr id="126982"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ChangeArrowheads="1"/>
          </p:cNvSpPr>
          <p:nvPr/>
        </p:nvSpPr>
        <p:spPr bwMode="auto">
          <a:xfrm>
            <a:off x="838200" y="2195513"/>
            <a:ext cx="7543800" cy="1797050"/>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Infrared signals can be used for short-range communication in a closed area using line-of-sight propagation.</a:t>
            </a:r>
          </a:p>
        </p:txBody>
      </p:sp>
      <p:sp>
        <p:nvSpPr>
          <p:cNvPr id="1321987" name="PubRRectCallout"/>
          <p:cNvSpPr>
            <a:spLocks noEditPoints="1" noChangeArrowheads="1"/>
          </p:cNvSpPr>
          <p:nvPr/>
        </p:nvSpPr>
        <p:spPr bwMode="auto">
          <a:xfrm>
            <a:off x="838200" y="990600"/>
            <a:ext cx="2743200" cy="1143000"/>
          </a:xfrm>
          <a:custGeom>
            <a:avLst/>
            <a:gdLst>
              <a:gd name="G0" fmla="+- 0 0 0"/>
              <a:gd name="G1" fmla="+- 8607 0 0"/>
              <a:gd name="T0" fmla="*/ 10800 w 21600"/>
              <a:gd name="T1" fmla="*/ 0 h 21600"/>
              <a:gd name="T2" fmla="*/ 0 w 21600"/>
              <a:gd name="T3" fmla="*/ 8638 h 21600"/>
              <a:gd name="T4" fmla="*/ 8607 w 21600"/>
              <a:gd name="T5" fmla="*/ 21600 h 21600"/>
              <a:gd name="T6" fmla="*/ 10800 w 21600"/>
              <a:gd name="T7" fmla="*/ 17277 h 21600"/>
              <a:gd name="T8" fmla="*/ 21600 w 21600"/>
              <a:gd name="T9" fmla="*/ 8638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cs typeface="+mn-cs"/>
            </a:endParaRPr>
          </a:p>
        </p:txBody>
      </p:sp>
      <p:pic>
        <p:nvPicPr>
          <p:cNvPr id="128004" name="Picture 4"/>
          <p:cNvPicPr>
            <a:picLocks noChangeAspect="1" noChangeArrowheads="1"/>
          </p:cNvPicPr>
          <p:nvPr/>
        </p:nvPicPr>
        <p:blipFill>
          <a:blip r:embed="rId2"/>
          <a:srcRect/>
          <a:stretch>
            <a:fillRect/>
          </a:stretch>
        </p:blipFill>
        <p:spPr bwMode="auto">
          <a:xfrm>
            <a:off x="914400" y="990600"/>
            <a:ext cx="782638" cy="914400"/>
          </a:xfrm>
          <a:prstGeom prst="rect">
            <a:avLst/>
          </a:prstGeom>
          <a:noFill/>
          <a:ln w="9525">
            <a:noFill/>
            <a:miter lim="800000"/>
            <a:headEnd/>
            <a:tailEnd/>
          </a:ln>
        </p:spPr>
      </p:pic>
      <p:sp>
        <p:nvSpPr>
          <p:cNvPr id="1321989" name="Text Box 5"/>
          <p:cNvSpPr txBox="1">
            <a:spLocks noChangeArrowheads="1"/>
          </p:cNvSpPr>
          <p:nvPr/>
        </p:nvSpPr>
        <p:spPr bwMode="auto">
          <a:xfrm>
            <a:off x="2133600" y="1143000"/>
            <a:ext cx="1225550" cy="641350"/>
          </a:xfrm>
          <a:prstGeom prst="rect">
            <a:avLst/>
          </a:prstGeom>
          <a:noFill/>
          <a:ln w="9525">
            <a:noFill/>
            <a:miter lim="800000"/>
            <a:headEnd/>
            <a:tailEnd/>
          </a:ln>
          <a:effectLst/>
        </p:spPr>
        <p:txBody>
          <a:bodyPr wrap="none">
            <a:spAutoFit/>
          </a:bodyPr>
          <a:lstStyle/>
          <a:p>
            <a:pPr>
              <a:defRPr/>
            </a:pPr>
            <a:r>
              <a:rPr lang="en-US" sz="3600" b="1">
                <a:effectLst>
                  <a:outerShdw blurRad="38100" dist="38100" dir="2700000" algn="tl">
                    <a:srgbClr val="C0C0C0"/>
                  </a:outerShdw>
                </a:effectLst>
                <a:cs typeface="+mn-cs"/>
              </a:rPr>
              <a:t>Note</a:t>
            </a:r>
            <a:r>
              <a:rPr lang="en-US" sz="3600">
                <a:effectLst>
                  <a:outerShdw blurRad="38100" dist="38100" dir="2700000" algn="tl">
                    <a:srgbClr val="C0C0C0"/>
                  </a:outerShdw>
                </a:effectLst>
                <a:cs typeface="+mn-cs"/>
              </a:rPr>
              <a:t>:</a:t>
            </a:r>
          </a:p>
        </p:txBody>
      </p:sp>
      <p:sp>
        <p:nvSpPr>
          <p:cNvPr id="128006"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bwMode="auto">
          <a:xfrm>
            <a:off x="914400" y="0"/>
            <a:ext cx="8229600" cy="1143000"/>
          </a:xfrm>
          <a:prstGeom prst="rect">
            <a:avLst/>
          </a:prstGeom>
          <a:noFill/>
          <a:ln>
            <a:miter lim="800000"/>
            <a:headEnd/>
            <a:tailEnd/>
          </a:ln>
        </p:spPr>
        <p:txBody>
          <a:bodyPr/>
          <a:lstStyle/>
          <a:p>
            <a:pPr eaLnBrk="1" hangingPunct="1"/>
            <a:r>
              <a:rPr lang="en-US" b="1">
                <a:solidFill>
                  <a:srgbClr val="FEF800"/>
                </a:solidFill>
              </a:rPr>
              <a:t>Satellite Networks</a:t>
            </a:r>
          </a:p>
        </p:txBody>
      </p:sp>
      <p:sp>
        <p:nvSpPr>
          <p:cNvPr id="130051" name="Text Box 7"/>
          <p:cNvSpPr txBox="1">
            <a:spLocks noChangeArrowheads="1"/>
          </p:cNvSpPr>
          <p:nvPr/>
        </p:nvSpPr>
        <p:spPr bwMode="auto">
          <a:xfrm>
            <a:off x="0" y="1143000"/>
            <a:ext cx="9144000" cy="4838700"/>
          </a:xfrm>
          <a:prstGeom prst="rect">
            <a:avLst/>
          </a:prstGeom>
          <a:noFill/>
          <a:ln w="9525">
            <a:noFill/>
            <a:miter lim="800000"/>
            <a:headEnd/>
            <a:tailEnd/>
          </a:ln>
        </p:spPr>
        <p:txBody>
          <a:bodyPr>
            <a:spAutoFit/>
          </a:bodyPr>
          <a:lstStyle/>
          <a:p>
            <a:pPr>
              <a:spcBef>
                <a:spcPct val="50000"/>
              </a:spcBef>
            </a:pPr>
            <a:r>
              <a:rPr lang="en-US"/>
              <a:t>Microwave frequencies, which travel in straight lines, are commonly used for wideband communication. </a:t>
            </a:r>
          </a:p>
          <a:p>
            <a:pPr>
              <a:spcBef>
                <a:spcPct val="50000"/>
              </a:spcBef>
            </a:pPr>
            <a:r>
              <a:rPr lang="en-US"/>
              <a:t>The curvature of the earth results in obstruction of the signal between two </a:t>
            </a:r>
            <a:r>
              <a:rPr lang="en-US" i="1"/>
              <a:t>earth stations </a:t>
            </a:r>
            <a:r>
              <a:rPr lang="en-US"/>
              <a:t>and the signal also gets attenuated with the distance it traverses. </a:t>
            </a:r>
          </a:p>
          <a:p>
            <a:pPr>
              <a:spcBef>
                <a:spcPct val="50000"/>
              </a:spcBef>
            </a:pPr>
            <a:r>
              <a:rPr lang="en-US"/>
              <a:t>To overcome both the problems, it is necessary to use a </a:t>
            </a:r>
            <a:r>
              <a:rPr lang="en-US" i="1"/>
              <a:t>repeater</a:t>
            </a:r>
            <a:r>
              <a:rPr lang="en-US"/>
              <a:t>, which can receive a signal from one earth station, amplify it, and retransmit it to another earth station. </a:t>
            </a:r>
          </a:p>
          <a:p>
            <a:pPr>
              <a:spcBef>
                <a:spcPct val="50000"/>
              </a:spcBef>
            </a:pPr>
            <a:r>
              <a:rPr lang="en-US"/>
              <a:t>Larger the height of a repeater from the surface of the earth, longer is the distance of line-of-sight communication. </a:t>
            </a:r>
          </a:p>
          <a:p>
            <a:pPr>
              <a:spcBef>
                <a:spcPct val="50000"/>
              </a:spcBef>
            </a:pP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bwMode="auto">
          <a:xfrm>
            <a:off x="914400" y="0"/>
            <a:ext cx="8229600" cy="1143000"/>
          </a:xfrm>
          <a:prstGeom prst="rect">
            <a:avLst/>
          </a:prstGeom>
          <a:noFill/>
          <a:ln>
            <a:miter lim="800000"/>
            <a:headEnd/>
            <a:tailEnd/>
          </a:ln>
        </p:spPr>
        <p:txBody>
          <a:bodyPr/>
          <a:lstStyle/>
          <a:p>
            <a:pPr eaLnBrk="1" hangingPunct="1"/>
            <a:r>
              <a:rPr lang="en-US" b="1">
                <a:solidFill>
                  <a:srgbClr val="FEF800"/>
                </a:solidFill>
              </a:rPr>
              <a:t>Satellite Networks</a:t>
            </a:r>
          </a:p>
        </p:txBody>
      </p:sp>
      <p:sp>
        <p:nvSpPr>
          <p:cNvPr id="131075" name="Text Box 3"/>
          <p:cNvSpPr txBox="1">
            <a:spLocks noChangeArrowheads="1"/>
          </p:cNvSpPr>
          <p:nvPr/>
        </p:nvSpPr>
        <p:spPr bwMode="auto">
          <a:xfrm>
            <a:off x="0" y="1143000"/>
            <a:ext cx="9144000" cy="1938992"/>
          </a:xfrm>
          <a:prstGeom prst="rect">
            <a:avLst/>
          </a:prstGeom>
          <a:noFill/>
          <a:ln w="9525">
            <a:noFill/>
            <a:miter lim="800000"/>
            <a:headEnd/>
            <a:tailEnd/>
          </a:ln>
        </p:spPr>
        <p:txBody>
          <a:bodyPr>
            <a:spAutoFit/>
          </a:bodyPr>
          <a:lstStyle/>
          <a:p>
            <a:r>
              <a:rPr lang="en-US" dirty="0"/>
              <a:t>Satellite networks were originally developed to provide long-distance telephone service. </a:t>
            </a:r>
          </a:p>
          <a:p>
            <a:endParaRPr lang="en-US" dirty="0"/>
          </a:p>
          <a:p>
            <a:r>
              <a:rPr lang="en-US" dirty="0"/>
              <a:t>So, for communication over long distances, satellites are a natural choice for use as </a:t>
            </a:r>
            <a:r>
              <a:rPr lang="en-US" i="1" dirty="0"/>
              <a:t>repeaters in the sky</a:t>
            </a:r>
            <a:r>
              <a:rPr lang="en-US" dirty="0"/>
              <a:t>.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Satellite Networks</a:t>
            </a:r>
          </a:p>
        </p:txBody>
      </p:sp>
      <p:pic>
        <p:nvPicPr>
          <p:cNvPr id="132099" name="Picture 7"/>
          <p:cNvPicPr>
            <a:picLocks noGrp="1" noChangeAspect="1" noChangeArrowheads="1"/>
          </p:cNvPicPr>
          <p:nvPr>
            <p:ph idx="1"/>
          </p:nvPr>
        </p:nvPicPr>
        <p:blipFill>
          <a:blip r:embed="rId3"/>
          <a:srcRect/>
          <a:stretch>
            <a:fillRect/>
          </a:stretch>
        </p:blipFill>
        <p:spPr>
          <a:xfrm>
            <a:off x="242888" y="2243138"/>
            <a:ext cx="8709025" cy="2767012"/>
          </a:xfr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Satellite Networks</a:t>
            </a:r>
          </a:p>
        </p:txBody>
      </p:sp>
      <p:pic>
        <p:nvPicPr>
          <p:cNvPr id="133123" name="Picture 5"/>
          <p:cNvPicPr>
            <a:picLocks noGrp="1" noChangeAspect="1" noChangeArrowheads="1"/>
          </p:cNvPicPr>
          <p:nvPr>
            <p:ph idx="1"/>
          </p:nvPr>
        </p:nvPicPr>
        <p:blipFill>
          <a:blip r:embed="rId3"/>
          <a:srcRect/>
          <a:stretch>
            <a:fillRect/>
          </a:stretch>
        </p:blipFill>
        <p:spPr>
          <a:xfrm>
            <a:off x="1568450" y="2559050"/>
            <a:ext cx="6056313" cy="2135188"/>
          </a:xfrm>
          <a:noFill/>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bwMode="auto">
          <a:xfrm>
            <a:off x="914400" y="0"/>
            <a:ext cx="8229600" cy="1143000"/>
          </a:xfrm>
          <a:prstGeom prst="rect">
            <a:avLst/>
          </a:prstGeom>
          <a:noFill/>
          <a:ln>
            <a:miter lim="800000"/>
            <a:headEnd/>
            <a:tailEnd/>
          </a:ln>
        </p:spPr>
        <p:txBody>
          <a:bodyPr/>
          <a:lstStyle/>
          <a:p>
            <a:pPr eaLnBrk="1" hangingPunct="1"/>
            <a:r>
              <a:rPr lang="en-US" b="1">
                <a:solidFill>
                  <a:srgbClr val="FEF800"/>
                </a:solidFill>
              </a:rPr>
              <a:t>Satellite Networks</a:t>
            </a:r>
          </a:p>
        </p:txBody>
      </p:sp>
      <p:sp>
        <p:nvSpPr>
          <p:cNvPr id="134147" name="Text Box 4"/>
          <p:cNvSpPr txBox="1">
            <a:spLocks noChangeArrowheads="1"/>
          </p:cNvSpPr>
          <p:nvPr/>
        </p:nvSpPr>
        <p:spPr bwMode="auto">
          <a:xfrm>
            <a:off x="0" y="1104900"/>
            <a:ext cx="9144000" cy="6555641"/>
          </a:xfrm>
          <a:prstGeom prst="rect">
            <a:avLst/>
          </a:prstGeom>
          <a:noFill/>
          <a:ln w="9525">
            <a:noFill/>
            <a:miter lim="800000"/>
            <a:headEnd/>
            <a:tailEnd/>
          </a:ln>
        </p:spPr>
        <p:txBody>
          <a:bodyPr>
            <a:spAutoFit/>
          </a:bodyPr>
          <a:lstStyle/>
          <a:p>
            <a:pPr>
              <a:spcBef>
                <a:spcPct val="50000"/>
              </a:spcBef>
            </a:pPr>
            <a:r>
              <a:rPr lang="en-US" dirty="0"/>
              <a:t>Three different types categories(basis: location of the orbit) </a:t>
            </a:r>
          </a:p>
          <a:p>
            <a:pPr>
              <a:spcBef>
                <a:spcPct val="50000"/>
              </a:spcBef>
            </a:pPr>
            <a:r>
              <a:rPr lang="en-US" dirty="0"/>
              <a:t>These orbits are chosen such that the satellites are not destroyed by the high-energy charged particles present in the two </a:t>
            </a:r>
            <a:r>
              <a:rPr lang="en-US" i="1" dirty="0"/>
              <a:t>Van Allen belts</a:t>
            </a:r>
            <a:r>
              <a:rPr lang="en-US" dirty="0"/>
              <a:t>, </a:t>
            </a:r>
          </a:p>
          <a:p>
            <a:pPr marL="800100" lvl="1" indent="-342900">
              <a:spcBef>
                <a:spcPct val="50000"/>
              </a:spcBef>
              <a:buFont typeface="Arial" panose="020B0604020202020204" pitchFamily="34" charset="0"/>
              <a:buChar char="•"/>
            </a:pPr>
            <a:r>
              <a:rPr lang="en-US" dirty="0"/>
              <a:t>The Low Earth Orbit (LEO) is below the lower Van Allen belt in the altitude of 500 to 2000 Km. T</a:t>
            </a:r>
          </a:p>
          <a:p>
            <a:pPr marL="800100" lvl="1" indent="-342900">
              <a:spcBef>
                <a:spcPct val="50000"/>
              </a:spcBef>
              <a:buFont typeface="Arial" panose="020B0604020202020204" pitchFamily="34" charset="0"/>
              <a:buChar char="•"/>
            </a:pPr>
            <a:r>
              <a:rPr lang="en-US" dirty="0"/>
              <a:t>he Medium Earth Orbit (MEO) is in between the lower Van Allen belt and upper Van Allen belt in the altitude of 5000 to 15000 Km.</a:t>
            </a:r>
          </a:p>
          <a:p>
            <a:pPr marL="800100" lvl="1" indent="-342900">
              <a:buFont typeface="Arial" panose="020B0604020202020204" pitchFamily="34" charset="0"/>
              <a:buChar char="•"/>
            </a:pPr>
            <a:r>
              <a:rPr lang="en-US" dirty="0"/>
              <a:t>Above the upper Van Allen belt is the Geostationary Earth Orbit (GEO) at the altitude of about 36,000 Km. </a:t>
            </a:r>
          </a:p>
          <a:p>
            <a:pPr marL="800100" lvl="1" indent="-342900">
              <a:buFont typeface="Arial" panose="020B0604020202020204" pitchFamily="34" charset="0"/>
              <a:buChar char="•"/>
            </a:pPr>
            <a:endParaRPr lang="en-US" dirty="0"/>
          </a:p>
          <a:p>
            <a:r>
              <a:rPr lang="en-US" dirty="0"/>
              <a:t>Below the Geostationary Earth Orbit and above the upper Van Allen belt is Global Positioning System (GPS) satellites at the altitude of 20,000 Km.</a:t>
            </a:r>
          </a:p>
          <a:p>
            <a:pPr>
              <a:spcBef>
                <a:spcPct val="50000"/>
              </a:spcBef>
            </a:pPr>
            <a:endParaRPr lang="en-US" dirty="0"/>
          </a:p>
          <a:p>
            <a:pPr>
              <a:spcBef>
                <a:spcPct val="50000"/>
              </a:spcBef>
            </a:pPr>
            <a:r>
              <a:rPr lang="en-US" dirty="0"/>
              <a:t>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bwMode="auto">
          <a:xfrm>
            <a:off x="914400" y="0"/>
            <a:ext cx="8229600" cy="1143000"/>
          </a:xfrm>
          <a:prstGeom prst="rect">
            <a:avLst/>
          </a:prstGeom>
          <a:noFill/>
          <a:ln>
            <a:miter lim="800000"/>
            <a:headEnd/>
            <a:tailEnd/>
          </a:ln>
        </p:spPr>
        <p:txBody>
          <a:bodyPr/>
          <a:lstStyle/>
          <a:p>
            <a:pPr eaLnBrk="1" hangingPunct="1"/>
            <a:r>
              <a:rPr lang="en-US" b="1">
                <a:solidFill>
                  <a:srgbClr val="FEF800"/>
                </a:solidFill>
              </a:rPr>
              <a:t>Satellite Networks</a:t>
            </a:r>
          </a:p>
        </p:txBody>
      </p:sp>
      <p:pic>
        <p:nvPicPr>
          <p:cNvPr id="136195" name="Picture 4"/>
          <p:cNvPicPr>
            <a:picLocks noChangeAspect="1" noChangeArrowheads="1"/>
          </p:cNvPicPr>
          <p:nvPr/>
        </p:nvPicPr>
        <p:blipFill>
          <a:blip r:embed="rId3"/>
          <a:srcRect/>
          <a:stretch>
            <a:fillRect/>
          </a:stretch>
        </p:blipFill>
        <p:spPr bwMode="auto">
          <a:xfrm>
            <a:off x="728663" y="881063"/>
            <a:ext cx="7704137" cy="5095875"/>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Satellite Networks</a:t>
            </a:r>
          </a:p>
        </p:txBody>
      </p:sp>
      <p:pic>
        <p:nvPicPr>
          <p:cNvPr id="137219" name="Picture 5"/>
          <p:cNvPicPr>
            <a:picLocks noGrp="1" noChangeAspect="1" noChangeArrowheads="1"/>
          </p:cNvPicPr>
          <p:nvPr>
            <p:ph idx="1"/>
          </p:nvPr>
        </p:nvPicPr>
        <p:blipFill>
          <a:blip r:embed="rId3"/>
          <a:srcRect/>
          <a:stretch>
            <a:fillRect/>
          </a:stretch>
        </p:blipFill>
        <p:spPr>
          <a:xfrm>
            <a:off x="933450" y="1395413"/>
            <a:ext cx="7326313" cy="4462462"/>
          </a:xfr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428750" y="0"/>
            <a:ext cx="77152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Data Flow</a:t>
            </a:r>
          </a:p>
        </p:txBody>
      </p:sp>
      <p:sp>
        <p:nvSpPr>
          <p:cNvPr id="10243" name="Text Box 3"/>
          <p:cNvSpPr txBox="1">
            <a:spLocks noChangeArrowheads="1"/>
          </p:cNvSpPr>
          <p:nvPr/>
        </p:nvSpPr>
        <p:spPr bwMode="auto">
          <a:xfrm>
            <a:off x="228600" y="116205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Full-Duplex</a:t>
            </a:r>
            <a:endParaRPr lang="en-US" sz="3200" b="1">
              <a:latin typeface="Arial" pitchFamily="34" charset="0"/>
            </a:endParaRPr>
          </a:p>
        </p:txBody>
      </p:sp>
      <p:pic>
        <p:nvPicPr>
          <p:cNvPr id="10244" name="Picture 6"/>
          <p:cNvPicPr>
            <a:picLocks noGrp="1" noChangeAspect="1" noChangeArrowheads="1"/>
          </p:cNvPicPr>
          <p:nvPr>
            <p:ph idx="1"/>
          </p:nvPr>
        </p:nvPicPr>
        <p:blipFill>
          <a:blip r:embed="rId2"/>
          <a:srcRect/>
          <a:stretch>
            <a:fillRect/>
          </a:stretch>
        </p:blipFill>
        <p:spPr>
          <a:xfrm>
            <a:off x="484188" y="2820988"/>
            <a:ext cx="8226425" cy="1611312"/>
          </a:xfrm>
          <a:noFill/>
        </p:spPr>
      </p:pic>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idx="4294967295"/>
          </p:nvPr>
        </p:nvSpPr>
        <p:spPr bwMode="auto">
          <a:xfrm>
            <a:off x="914400" y="0"/>
            <a:ext cx="8229600" cy="1143000"/>
          </a:xfrm>
          <a:prstGeom prst="rect">
            <a:avLst/>
          </a:prstGeom>
          <a:noFill/>
          <a:ln>
            <a:miter lim="800000"/>
            <a:headEnd/>
            <a:tailEnd/>
          </a:ln>
        </p:spPr>
        <p:txBody>
          <a:bodyPr/>
          <a:lstStyle/>
          <a:p>
            <a:pPr eaLnBrk="1" hangingPunct="1"/>
            <a:r>
              <a:rPr lang="en-US" b="1">
                <a:solidFill>
                  <a:srgbClr val="FEF800"/>
                </a:solidFill>
              </a:rPr>
              <a:t>Satellite Networks</a:t>
            </a:r>
          </a:p>
        </p:txBody>
      </p:sp>
      <p:sp>
        <p:nvSpPr>
          <p:cNvPr id="138243" name="Text Box 4"/>
          <p:cNvSpPr txBox="1">
            <a:spLocks noChangeArrowheads="1"/>
          </p:cNvSpPr>
          <p:nvPr/>
        </p:nvSpPr>
        <p:spPr bwMode="auto">
          <a:xfrm>
            <a:off x="285750" y="1200150"/>
            <a:ext cx="8477250" cy="4473575"/>
          </a:xfrm>
          <a:prstGeom prst="rect">
            <a:avLst/>
          </a:prstGeom>
          <a:noFill/>
          <a:ln w="9525">
            <a:noFill/>
            <a:miter lim="800000"/>
            <a:headEnd/>
            <a:tailEnd/>
          </a:ln>
        </p:spPr>
        <p:txBody>
          <a:bodyPr>
            <a:spAutoFit/>
          </a:bodyPr>
          <a:lstStyle/>
          <a:p>
            <a:pPr algn="just"/>
            <a:r>
              <a:rPr lang="en-US"/>
              <a:t>Frequency Bands </a:t>
            </a:r>
          </a:p>
          <a:p>
            <a:pPr algn="just"/>
            <a:endParaRPr lang="en-US"/>
          </a:p>
          <a:p>
            <a:pPr algn="just"/>
            <a:r>
              <a:rPr lang="en-US"/>
              <a:t>Two frequencies are necessary for communication between a ground station and a satellite; one for communication from the ground station on the earth to the satellite called </a:t>
            </a:r>
            <a:r>
              <a:rPr lang="en-US" i="1"/>
              <a:t>uplink frequency </a:t>
            </a:r>
            <a:r>
              <a:rPr lang="en-US"/>
              <a:t>and another frequency for communication from the satellite to a station on the earth, called </a:t>
            </a:r>
            <a:r>
              <a:rPr lang="en-US" i="1"/>
              <a:t>downlink frequency</a:t>
            </a:r>
            <a:r>
              <a:rPr lang="en-US"/>
              <a:t>. </a:t>
            </a:r>
          </a:p>
          <a:p>
            <a:pPr algn="just"/>
            <a:endParaRPr lang="en-US"/>
          </a:p>
          <a:p>
            <a:pPr algn="just"/>
            <a:r>
              <a:rPr lang="en-US"/>
              <a:t>These frequencies, reserved for satellite communication, are divided in several bands such as L, S, Ku, etc are in the gigahertz (microwave) frequency range as shown in Table . Higher the frequency, higher is the available bandwidth.</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Satellite Networks</a:t>
            </a:r>
          </a:p>
        </p:txBody>
      </p:sp>
      <p:graphicFrame>
        <p:nvGraphicFramePr>
          <p:cNvPr id="1334277" name="Group 5"/>
          <p:cNvGraphicFramePr>
            <a:graphicFrameLocks noGrp="1"/>
          </p:cNvGraphicFramePr>
          <p:nvPr>
            <p:ph idx="1"/>
          </p:nvPr>
        </p:nvGraphicFramePr>
        <p:xfrm>
          <a:off x="242888" y="1833563"/>
          <a:ext cx="8709025" cy="4405314"/>
        </p:xfrm>
        <a:graphic>
          <a:graphicData uri="http://schemas.openxmlformats.org/drawingml/2006/table">
            <a:tbl>
              <a:tblPr/>
              <a:tblGrid>
                <a:gridCol w="2070100">
                  <a:extLst>
                    <a:ext uri="{9D8B030D-6E8A-4147-A177-3AD203B41FA5}">
                      <a16:colId xmlns:a16="http://schemas.microsoft.com/office/drawing/2014/main" val="20000"/>
                    </a:ext>
                  </a:extLst>
                </a:gridCol>
                <a:gridCol w="2066925">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855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Band </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Downlink, GHz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Uplink, GHz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ts val="30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Bandwidth, MHz</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6794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L</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ts val="30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15</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1"/>
                  </a:ext>
                </a:extLst>
              </a:tr>
              <a:tr h="855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S</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1.9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2.2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ts val="30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70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2"/>
                  </a:ext>
                </a:extLst>
              </a:tr>
              <a:tr h="655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C</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ts val="30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500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3"/>
                  </a:ext>
                </a:extLst>
              </a:tr>
              <a:tr h="6794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Ku</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ts val="30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500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4"/>
                  </a:ext>
                </a:extLst>
              </a:tr>
              <a:tr h="6794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Ka</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pitchFamily="18" charset="0"/>
                          <a:cs typeface="Arial" pitchFamily="34"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ts val="30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3500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5"/>
                  </a:ext>
                </a:extLst>
              </a:tr>
            </a:tbl>
          </a:graphicData>
        </a:graphic>
      </p:graphicFrame>
      <p:sp>
        <p:nvSpPr>
          <p:cNvPr id="1334314" name="Rectangle 42"/>
          <p:cNvSpPr>
            <a:spLocks noChangeArrowheads="1"/>
          </p:cNvSpPr>
          <p:nvPr/>
        </p:nvSpPr>
        <p:spPr bwMode="auto">
          <a:xfrm>
            <a:off x="3338513" y="933450"/>
            <a:ext cx="3228975" cy="457200"/>
          </a:xfrm>
          <a:prstGeom prst="rect">
            <a:avLst/>
          </a:prstGeom>
          <a:noFill/>
          <a:ln w="9525">
            <a:noFill/>
            <a:miter lim="800000"/>
            <a:headEnd/>
            <a:tailEnd/>
          </a:ln>
          <a:effectLst/>
        </p:spPr>
        <p:txBody>
          <a:bodyPr wrap="none">
            <a:spAutoFit/>
          </a:bodyPr>
          <a:lstStyle/>
          <a:p>
            <a:pPr>
              <a:defRPr/>
            </a:pPr>
            <a:r>
              <a:rPr lang="en-US" b="1" i="1">
                <a:solidFill>
                  <a:srgbClr val="FF0066"/>
                </a:solidFill>
                <a:effectLst>
                  <a:outerShdw blurRad="38100" dist="38100" dir="2700000" algn="tl">
                    <a:srgbClr val="C0C0C0"/>
                  </a:outerShdw>
                </a:effectLst>
                <a:cs typeface="+mn-cs"/>
              </a:rPr>
              <a:t>Satellite frequency band</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Satellite Networks</a:t>
            </a:r>
          </a:p>
        </p:txBody>
      </p:sp>
      <p:sp>
        <p:nvSpPr>
          <p:cNvPr id="140291" name="Rectangle 3"/>
          <p:cNvSpPr>
            <a:spLocks noChangeArrowheads="1"/>
          </p:cNvSpPr>
          <p:nvPr/>
        </p:nvSpPr>
        <p:spPr bwMode="auto">
          <a:xfrm>
            <a:off x="3433763" y="952500"/>
            <a:ext cx="2857500" cy="457200"/>
          </a:xfrm>
          <a:prstGeom prst="rect">
            <a:avLst/>
          </a:prstGeom>
          <a:noFill/>
          <a:ln w="9525">
            <a:noFill/>
            <a:miter lim="800000"/>
            <a:headEnd/>
            <a:tailEnd/>
          </a:ln>
        </p:spPr>
        <p:txBody>
          <a:bodyPr wrap="none">
            <a:spAutoFit/>
          </a:bodyPr>
          <a:lstStyle/>
          <a:p>
            <a:pPr eaLnBrk="0" hangingPunct="0"/>
            <a:r>
              <a:rPr lang="en-US" altLang="en-US" b="1"/>
              <a:t>LEO satellite system</a:t>
            </a:r>
          </a:p>
        </p:txBody>
      </p:sp>
      <p:pic>
        <p:nvPicPr>
          <p:cNvPr id="140292" name="Picture 7"/>
          <p:cNvPicPr>
            <a:picLocks noGrp="1" noChangeAspect="1" noChangeArrowheads="1"/>
          </p:cNvPicPr>
          <p:nvPr>
            <p:ph idx="1"/>
          </p:nvPr>
        </p:nvPicPr>
        <p:blipFill>
          <a:blip r:embed="rId3"/>
          <a:srcRect/>
          <a:stretch>
            <a:fillRect/>
          </a:stretch>
        </p:blipFill>
        <p:spPr>
          <a:xfrm>
            <a:off x="242888" y="1963738"/>
            <a:ext cx="8709025" cy="3325812"/>
          </a:xfrm>
          <a:noFill/>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Satellite Networks</a:t>
            </a:r>
          </a:p>
        </p:txBody>
      </p:sp>
      <p:sp>
        <p:nvSpPr>
          <p:cNvPr id="143363" name="Rectangle 3"/>
          <p:cNvSpPr>
            <a:spLocks noChangeArrowheads="1"/>
          </p:cNvSpPr>
          <p:nvPr/>
        </p:nvSpPr>
        <p:spPr bwMode="auto">
          <a:xfrm>
            <a:off x="3433763" y="952500"/>
            <a:ext cx="2917825" cy="457200"/>
          </a:xfrm>
          <a:prstGeom prst="rect">
            <a:avLst/>
          </a:prstGeom>
          <a:noFill/>
          <a:ln w="9525">
            <a:noFill/>
            <a:miter lim="800000"/>
            <a:headEnd/>
            <a:tailEnd/>
          </a:ln>
        </p:spPr>
        <p:txBody>
          <a:bodyPr wrap="none">
            <a:spAutoFit/>
          </a:bodyPr>
          <a:lstStyle/>
          <a:p>
            <a:pPr eaLnBrk="0" hangingPunct="0"/>
            <a:r>
              <a:rPr lang="en-US" altLang="en-US" b="1"/>
              <a:t>Iridium constellation</a:t>
            </a:r>
          </a:p>
        </p:txBody>
      </p:sp>
      <p:pic>
        <p:nvPicPr>
          <p:cNvPr id="143364" name="Picture 6"/>
          <p:cNvPicPr>
            <a:picLocks noGrp="1" noChangeAspect="1" noChangeArrowheads="1"/>
          </p:cNvPicPr>
          <p:nvPr>
            <p:ph idx="1"/>
          </p:nvPr>
        </p:nvPicPr>
        <p:blipFill>
          <a:blip r:embed="rId3"/>
          <a:srcRect/>
          <a:stretch>
            <a:fillRect/>
          </a:stretch>
        </p:blipFill>
        <p:spPr>
          <a:xfrm>
            <a:off x="460576" y="1588841"/>
            <a:ext cx="3870325" cy="4429125"/>
          </a:xfrm>
          <a:noFill/>
        </p:spPr>
      </p:pic>
      <p:sp>
        <p:nvSpPr>
          <p:cNvPr id="5" name="Rectangle 7">
            <a:extLst>
              <a:ext uri="{FF2B5EF4-FFF2-40B4-BE49-F238E27FC236}">
                <a16:creationId xmlns:a16="http://schemas.microsoft.com/office/drawing/2014/main" id="{0752BAFF-9ED3-4634-B3A7-C1B35E6810CE}"/>
              </a:ext>
            </a:extLst>
          </p:cNvPr>
          <p:cNvSpPr>
            <a:spLocks noChangeArrowheads="1"/>
          </p:cNvSpPr>
          <p:nvPr/>
        </p:nvSpPr>
        <p:spPr bwMode="auto">
          <a:xfrm>
            <a:off x="4669654" y="2195513"/>
            <a:ext cx="3712346" cy="3970318"/>
          </a:xfrm>
          <a:prstGeom prst="rect">
            <a:avLst/>
          </a:prstGeom>
          <a:solidFill>
            <a:schemeClr val="bg1"/>
          </a:solidFill>
          <a:ln w="57150">
            <a:solidFill>
              <a:srgbClr val="FF0066"/>
            </a:solidFill>
            <a:miter lim="800000"/>
            <a:headEnd/>
            <a:tailEnd/>
          </a:ln>
        </p:spPr>
        <p:txBody>
          <a:bodyPr wrap="square">
            <a:spAutoFit/>
          </a:bodyPr>
          <a:lstStyle/>
          <a:p>
            <a:pPr algn="ctr">
              <a:spcBef>
                <a:spcPts val="1200"/>
              </a:spcBef>
              <a:spcAft>
                <a:spcPts val="1000"/>
              </a:spcAft>
            </a:pPr>
            <a:r>
              <a:rPr lang="en-US" sz="3600" b="1" i="1" dirty="0"/>
              <a:t>The Iridium system has 66 satellites in six LEO orbits, each at an </a:t>
            </a:r>
            <a:br>
              <a:rPr lang="en-US" sz="3600" b="1" i="1" dirty="0"/>
            </a:br>
            <a:r>
              <a:rPr lang="en-US" sz="3600" b="1" i="1" dirty="0"/>
              <a:t>altitude of 750 km.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bwMode="auto">
          <a:xfrm>
            <a:off x="914400" y="0"/>
            <a:ext cx="8229600" cy="1143000"/>
          </a:xfrm>
          <a:prstGeom prst="rect">
            <a:avLst/>
          </a:prstGeom>
          <a:noFill/>
          <a:ln>
            <a:miter lim="800000"/>
            <a:headEnd/>
            <a:tailEnd/>
          </a:ln>
        </p:spPr>
        <p:txBody>
          <a:bodyPr/>
          <a:lstStyle/>
          <a:p>
            <a:pPr eaLnBrk="1" hangingPunct="1"/>
            <a:r>
              <a:rPr lang="en-US" b="1">
                <a:solidFill>
                  <a:srgbClr val="FEF800"/>
                </a:solidFill>
              </a:rPr>
              <a:t>Satellite Networks</a:t>
            </a:r>
          </a:p>
        </p:txBody>
      </p:sp>
      <p:sp>
        <p:nvSpPr>
          <p:cNvPr id="150531" name="Rectangle 3"/>
          <p:cNvSpPr>
            <a:spLocks noChangeArrowheads="1"/>
          </p:cNvSpPr>
          <p:nvPr/>
        </p:nvSpPr>
        <p:spPr bwMode="auto">
          <a:xfrm>
            <a:off x="4614863" y="1485900"/>
            <a:ext cx="776287" cy="457200"/>
          </a:xfrm>
          <a:prstGeom prst="rect">
            <a:avLst/>
          </a:prstGeom>
          <a:noFill/>
          <a:ln w="9525">
            <a:noFill/>
            <a:miter lim="800000"/>
            <a:headEnd/>
            <a:tailEnd/>
          </a:ln>
        </p:spPr>
        <p:txBody>
          <a:bodyPr wrap="none">
            <a:spAutoFit/>
          </a:bodyPr>
          <a:lstStyle/>
          <a:p>
            <a:pPr eaLnBrk="0" hangingPunct="0"/>
            <a:r>
              <a:rPr lang="en-US" altLang="en-US" b="1"/>
              <a:t>GPS</a:t>
            </a:r>
          </a:p>
        </p:txBody>
      </p:sp>
      <p:pic>
        <p:nvPicPr>
          <p:cNvPr id="151556" name="Picture 6"/>
          <p:cNvPicPr>
            <a:picLocks noGrp="1" noChangeAspect="1" noChangeArrowheads="1"/>
          </p:cNvPicPr>
          <p:nvPr>
            <p:ph idx="4294967295"/>
          </p:nvPr>
        </p:nvPicPr>
        <p:blipFill>
          <a:blip r:embed="rId3"/>
          <a:srcRect/>
          <a:stretch>
            <a:fillRect/>
          </a:stretch>
        </p:blipFill>
        <p:spPr>
          <a:xfrm>
            <a:off x="2174875" y="1987550"/>
            <a:ext cx="4464050" cy="4184650"/>
          </a:xfrm>
          <a:noFill/>
        </p:spPr>
      </p:pic>
      <p:sp>
        <p:nvSpPr>
          <p:cNvPr id="150533" name="Rectangle 5"/>
          <p:cNvSpPr>
            <a:spLocks noChangeArrowheads="1"/>
          </p:cNvSpPr>
          <p:nvPr/>
        </p:nvSpPr>
        <p:spPr bwMode="auto">
          <a:xfrm>
            <a:off x="493713" y="876300"/>
            <a:ext cx="2925762" cy="457200"/>
          </a:xfrm>
          <a:prstGeom prst="rect">
            <a:avLst/>
          </a:prstGeom>
          <a:noFill/>
          <a:ln w="9525">
            <a:noFill/>
            <a:miter lim="800000"/>
            <a:headEnd/>
            <a:tailEnd/>
          </a:ln>
        </p:spPr>
        <p:txBody>
          <a:bodyPr wrap="none" anchor="ctr">
            <a:spAutoFit/>
          </a:bodyPr>
          <a:lstStyle/>
          <a:p>
            <a:pPr eaLnBrk="0" hangingPunct="0"/>
            <a:r>
              <a:rPr lang="en-US" b="1"/>
              <a:t>Medium Earth Orbit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idx="4294967295"/>
          </p:nvPr>
        </p:nvSpPr>
        <p:spPr bwMode="auto">
          <a:xfrm>
            <a:off x="914400" y="0"/>
            <a:ext cx="8229600" cy="1143000"/>
          </a:xfrm>
          <a:prstGeom prst="rect">
            <a:avLst/>
          </a:prstGeom>
          <a:noFill/>
          <a:ln>
            <a:miter lim="800000"/>
            <a:headEnd/>
            <a:tailEnd/>
          </a:ln>
        </p:spPr>
        <p:txBody>
          <a:bodyPr/>
          <a:lstStyle/>
          <a:p>
            <a:pPr eaLnBrk="1" hangingPunct="1"/>
            <a:r>
              <a:rPr lang="en-US" b="1">
                <a:solidFill>
                  <a:srgbClr val="FEF800"/>
                </a:solidFill>
              </a:rPr>
              <a:t>Satellite Networks</a:t>
            </a:r>
          </a:p>
        </p:txBody>
      </p:sp>
      <p:sp>
        <p:nvSpPr>
          <p:cNvPr id="152579" name="Text Box 3"/>
          <p:cNvSpPr txBox="1">
            <a:spLocks noChangeArrowheads="1"/>
          </p:cNvSpPr>
          <p:nvPr/>
        </p:nvSpPr>
        <p:spPr bwMode="auto">
          <a:xfrm>
            <a:off x="342900" y="1143000"/>
            <a:ext cx="8534400" cy="5262979"/>
          </a:xfrm>
          <a:prstGeom prst="rect">
            <a:avLst/>
          </a:prstGeom>
          <a:noFill/>
          <a:ln w="9525">
            <a:noFill/>
            <a:miter lim="800000"/>
            <a:headEnd/>
            <a:tailEnd/>
          </a:ln>
        </p:spPr>
        <p:txBody>
          <a:bodyPr>
            <a:spAutoFit/>
          </a:bodyPr>
          <a:lstStyle/>
          <a:p>
            <a:r>
              <a:rPr lang="en-US" b="1" dirty="0"/>
              <a:t>GPS</a:t>
            </a:r>
            <a:r>
              <a:rPr lang="en-US" dirty="0"/>
              <a:t> </a:t>
            </a:r>
          </a:p>
          <a:p>
            <a:endParaRPr lang="en-US" b="1" dirty="0"/>
          </a:p>
          <a:p>
            <a:pPr marL="342900" indent="-342900" algn="just">
              <a:buFont typeface="Arial" panose="020B0604020202020204" pitchFamily="34" charset="0"/>
              <a:buChar char="•"/>
            </a:pPr>
            <a:r>
              <a:rPr lang="en-US" dirty="0"/>
              <a:t>The Global Positioning System (GPS) is a satellite-based navigation system. It comprises a network of 24 satellites at an altitude of 20,000 Km (Period 12 </a:t>
            </a:r>
            <a:r>
              <a:rPr lang="en-US" dirty="0" err="1"/>
              <a:t>Hrs</a:t>
            </a:r>
            <a:r>
              <a:rPr lang="en-US" dirty="0"/>
              <a:t>) and an inclination of 55° as shown in Fig. </a:t>
            </a:r>
          </a:p>
          <a:p>
            <a:pPr marL="342900" indent="-342900" algn="just">
              <a:buFont typeface="Arial" panose="020B0604020202020204" pitchFamily="34" charset="0"/>
              <a:buChar char="•"/>
            </a:pPr>
            <a:r>
              <a:rPr lang="en-US" dirty="0"/>
              <a:t>Originally intended for military applications and deployed by the Department of </a:t>
            </a:r>
            <a:r>
              <a:rPr lang="en-US" dirty="0" err="1"/>
              <a:t>Defence</a:t>
            </a:r>
            <a:r>
              <a:rPr lang="en-US" dirty="0"/>
              <a:t>, the system is available for civilian use since 1980.</a:t>
            </a:r>
          </a:p>
          <a:p>
            <a:pPr marL="342900" indent="-342900" algn="just">
              <a:buFont typeface="Arial" panose="020B0604020202020204" pitchFamily="34" charset="0"/>
              <a:buChar char="•"/>
            </a:pPr>
            <a:r>
              <a:rPr lang="en-US" dirty="0"/>
              <a:t> Allows land, sea and airborne users to measure their position, velocity and time. </a:t>
            </a:r>
          </a:p>
          <a:p>
            <a:pPr marL="342900" indent="-342900" algn="just">
              <a:buFont typeface="Arial" panose="020B0604020202020204" pitchFamily="34" charset="0"/>
              <a:buChar char="•"/>
            </a:pPr>
            <a:r>
              <a:rPr lang="en-US" dirty="0"/>
              <a:t>Works in any weather conditions, 24 </a:t>
            </a:r>
            <a:r>
              <a:rPr lang="en-US" dirty="0" err="1"/>
              <a:t>hrs</a:t>
            </a:r>
            <a:r>
              <a:rPr lang="en-US" dirty="0"/>
              <a:t> a day.</a:t>
            </a:r>
          </a:p>
          <a:p>
            <a:pPr marL="342900" indent="-342900" algn="just">
              <a:buFont typeface="Arial" panose="020B0604020202020204" pitchFamily="34" charset="0"/>
              <a:buChar char="•"/>
            </a:pPr>
            <a:r>
              <a:rPr lang="en-US" dirty="0"/>
              <a:t>Positioning is accurate to within 15 meters.</a:t>
            </a:r>
          </a:p>
          <a:p>
            <a:pPr algn="just"/>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Physical Layer</a:t>
            </a:r>
          </a:p>
        </p:txBody>
      </p:sp>
      <p:sp>
        <p:nvSpPr>
          <p:cNvPr id="158723" name="Text Box 3"/>
          <p:cNvSpPr txBox="1">
            <a:spLocks noChangeArrowheads="1"/>
          </p:cNvSpPr>
          <p:nvPr/>
        </p:nvSpPr>
        <p:spPr bwMode="auto">
          <a:xfrm>
            <a:off x="2838450" y="2305050"/>
            <a:ext cx="3603625" cy="1433513"/>
          </a:xfrm>
          <a:prstGeom prst="rect">
            <a:avLst/>
          </a:prstGeom>
          <a:noFill/>
          <a:ln w="9525">
            <a:noFill/>
            <a:miter lim="800000"/>
            <a:headEnd/>
            <a:tailEnd/>
          </a:ln>
        </p:spPr>
        <p:txBody>
          <a:bodyPr wrap="none">
            <a:spAutoFit/>
          </a:bodyPr>
          <a:lstStyle/>
          <a:p>
            <a:pPr algn="ctr"/>
            <a:r>
              <a:rPr lang="en-US" altLang="en-US" sz="8800" b="1" i="1">
                <a:solidFill>
                  <a:srgbClr val="FF0066"/>
                </a:solidFill>
              </a:rPr>
              <a:t>Signals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Physical Layer</a:t>
            </a:r>
          </a:p>
        </p:txBody>
      </p:sp>
      <p:sp>
        <p:nvSpPr>
          <p:cNvPr id="159747" name="Rectangle 4"/>
          <p:cNvSpPr>
            <a:spLocks noChangeArrowheads="1"/>
          </p:cNvSpPr>
          <p:nvPr/>
        </p:nvSpPr>
        <p:spPr bwMode="auto">
          <a:xfrm>
            <a:off x="838200" y="2195513"/>
            <a:ext cx="7543800" cy="1797050"/>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To be transmitted, data must be transformed to electromagnetic signals.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Physical Layer</a:t>
            </a:r>
          </a:p>
        </p:txBody>
      </p:sp>
      <p:sp>
        <p:nvSpPr>
          <p:cNvPr id="162819" name="Rectangle 4"/>
          <p:cNvSpPr>
            <a:spLocks noChangeArrowheads="1"/>
          </p:cNvSpPr>
          <p:nvPr/>
        </p:nvSpPr>
        <p:spPr bwMode="auto">
          <a:xfrm>
            <a:off x="838200" y="2195513"/>
            <a:ext cx="7543800" cy="2895600"/>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Signals can be analog or digital. Analog signals can have an infinite number of values in a range; digital signals can have only a limited number of values.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Physical Layer</a:t>
            </a:r>
          </a:p>
        </p:txBody>
      </p:sp>
      <p:pic>
        <p:nvPicPr>
          <p:cNvPr id="163843" name="Picture 4"/>
          <p:cNvPicPr>
            <a:picLocks noGrp="1" noChangeAspect="1" noChangeArrowheads="1"/>
          </p:cNvPicPr>
          <p:nvPr>
            <p:ph idx="1"/>
          </p:nvPr>
        </p:nvPicPr>
        <p:blipFill>
          <a:blip r:embed="rId3"/>
          <a:srcRect/>
          <a:stretch>
            <a:fillRect/>
          </a:stretch>
        </p:blipFill>
        <p:spPr>
          <a:xfrm>
            <a:off x="242888" y="2516188"/>
            <a:ext cx="8709025" cy="2219325"/>
          </a:xfrm>
          <a:noFill/>
        </p:spPr>
      </p:pic>
      <p:sp>
        <p:nvSpPr>
          <p:cNvPr id="163844" name="Rectangle 6"/>
          <p:cNvSpPr>
            <a:spLocks noChangeArrowheads="1"/>
          </p:cNvSpPr>
          <p:nvPr/>
        </p:nvSpPr>
        <p:spPr bwMode="auto">
          <a:xfrm>
            <a:off x="876300" y="1058863"/>
            <a:ext cx="7753350" cy="976312"/>
          </a:xfrm>
          <a:prstGeom prst="rect">
            <a:avLst/>
          </a:prstGeom>
          <a:noFill/>
          <a:ln w="9525">
            <a:noFill/>
            <a:miter lim="800000"/>
            <a:headEnd/>
            <a:tailEnd/>
          </a:ln>
        </p:spPr>
        <p:txBody>
          <a:bodyPr>
            <a:spAutoFit/>
          </a:bodyPr>
          <a:lstStyle/>
          <a:p>
            <a:pPr algn="ctr" eaLnBrk="0" hangingPunct="0">
              <a:spcBef>
                <a:spcPct val="50000"/>
              </a:spcBef>
            </a:pPr>
            <a:r>
              <a:rPr lang="en-US" altLang="en-US" sz="2800" b="1"/>
              <a:t>Comparison of analog and digital signals</a:t>
            </a:r>
          </a:p>
          <a:p>
            <a:pPr eaLnBrk="0" hangingPunct="0">
              <a:spcBef>
                <a:spcPct val="50000"/>
              </a:spcBef>
            </a:pPr>
            <a:endParaRPr lang="en-US" altLang="en-US" sz="2000" b="1" i="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Types of Connection</a:t>
            </a:r>
          </a:p>
        </p:txBody>
      </p:sp>
      <p:pic>
        <p:nvPicPr>
          <p:cNvPr id="11267" name="Picture 6"/>
          <p:cNvPicPr>
            <a:picLocks noGrp="1" noChangeAspect="1" noChangeArrowheads="1"/>
          </p:cNvPicPr>
          <p:nvPr>
            <p:ph idx="1"/>
          </p:nvPr>
        </p:nvPicPr>
        <p:blipFill>
          <a:blip r:embed="rId2"/>
          <a:srcRect/>
          <a:stretch>
            <a:fillRect/>
          </a:stretch>
        </p:blipFill>
        <p:spPr>
          <a:xfrm>
            <a:off x="434975" y="2309813"/>
            <a:ext cx="8709025" cy="3586162"/>
          </a:xfrm>
          <a:noFill/>
        </p:spPr>
      </p:pic>
      <p:sp>
        <p:nvSpPr>
          <p:cNvPr id="11268" name="Rectangle 8"/>
          <p:cNvSpPr>
            <a:spLocks noChangeArrowheads="1"/>
          </p:cNvSpPr>
          <p:nvPr/>
        </p:nvSpPr>
        <p:spPr bwMode="auto">
          <a:xfrm>
            <a:off x="2201863" y="987425"/>
            <a:ext cx="4592637" cy="579438"/>
          </a:xfrm>
          <a:prstGeom prst="rect">
            <a:avLst/>
          </a:prstGeom>
          <a:noFill/>
          <a:ln w="9525">
            <a:noFill/>
            <a:miter lim="800000"/>
            <a:headEnd/>
            <a:tailEnd/>
          </a:ln>
        </p:spPr>
        <p:txBody>
          <a:bodyPr wrap="none">
            <a:spAutoFit/>
          </a:bodyPr>
          <a:lstStyle/>
          <a:p>
            <a:r>
              <a:rPr lang="en-US" altLang="en-US" sz="3200" b="1"/>
              <a:t>Point-to-point connection</a:t>
            </a:r>
            <a:endParaRPr lang="en-US" sz="3200" b="1"/>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Analog Signals</a:t>
            </a:r>
          </a:p>
        </p:txBody>
      </p:sp>
      <p:sp>
        <p:nvSpPr>
          <p:cNvPr id="975880" name="Rectangle 8"/>
          <p:cNvSpPr>
            <a:spLocks noChangeArrowheads="1"/>
          </p:cNvSpPr>
          <p:nvPr/>
        </p:nvSpPr>
        <p:spPr bwMode="auto">
          <a:xfrm>
            <a:off x="628650" y="1600200"/>
            <a:ext cx="7848600" cy="3749675"/>
          </a:xfrm>
          <a:prstGeom prst="rect">
            <a:avLst/>
          </a:prstGeom>
          <a:noFill/>
          <a:ln w="9525">
            <a:noFill/>
            <a:miter lim="800000"/>
            <a:headEnd/>
            <a:tailEnd/>
          </a:ln>
        </p:spPr>
        <p:txBody>
          <a:bodyPr>
            <a:spAutoFit/>
          </a:bodyPr>
          <a:lstStyle/>
          <a:p>
            <a:pPr eaLnBrk="0" hangingPunct="0">
              <a:buFontTx/>
              <a:buChar char="•"/>
            </a:pPr>
            <a:r>
              <a:rPr lang="en-US" sz="4000" b="1" i="1"/>
              <a:t>Sine Wave</a:t>
            </a:r>
          </a:p>
          <a:p>
            <a:pPr eaLnBrk="0" hangingPunct="0">
              <a:buFontTx/>
              <a:buChar char="•"/>
            </a:pPr>
            <a:r>
              <a:rPr lang="en-US" sz="4000" b="1" i="1"/>
              <a:t>Phase</a:t>
            </a:r>
          </a:p>
          <a:p>
            <a:pPr eaLnBrk="0" hangingPunct="0">
              <a:buFontTx/>
              <a:buChar char="•"/>
            </a:pPr>
            <a:r>
              <a:rPr lang="en-US" sz="4000" b="1" i="1"/>
              <a:t>Examples of Sine Waves</a:t>
            </a:r>
          </a:p>
          <a:p>
            <a:pPr eaLnBrk="0" hangingPunct="0">
              <a:buFontTx/>
              <a:buChar char="•"/>
            </a:pPr>
            <a:r>
              <a:rPr lang="en-US" sz="4000" b="1" i="1"/>
              <a:t>Time and Frequency Domains</a:t>
            </a:r>
          </a:p>
          <a:p>
            <a:pPr eaLnBrk="0" hangingPunct="0">
              <a:buFontTx/>
              <a:buChar char="•"/>
            </a:pPr>
            <a:r>
              <a:rPr lang="en-US" sz="4000" b="1" i="1"/>
              <a:t>Composite Signals</a:t>
            </a:r>
          </a:p>
          <a:p>
            <a:pPr eaLnBrk="0" hangingPunct="0">
              <a:buFontTx/>
              <a:buChar char="•"/>
            </a:pPr>
            <a:r>
              <a:rPr lang="en-US" sz="4000" b="1" i="1"/>
              <a:t>Bandwidth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75880">
                                            <p:txEl>
                                              <p:pRg st="0" end="0"/>
                                            </p:txEl>
                                          </p:spTgt>
                                        </p:tgtEl>
                                        <p:attrNameLst>
                                          <p:attrName>style.visibility</p:attrName>
                                        </p:attrNameLst>
                                      </p:cBhvr>
                                      <p:to>
                                        <p:strVal val="visible"/>
                                      </p:to>
                                    </p:set>
                                    <p:animEffect transition="in" filter="diamond(in)">
                                      <p:cBhvr>
                                        <p:cTn id="7" dur="1000"/>
                                        <p:tgtEl>
                                          <p:spTgt spid="9758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975880">
                                            <p:txEl>
                                              <p:pRg st="1" end="1"/>
                                            </p:txEl>
                                          </p:spTgt>
                                        </p:tgtEl>
                                        <p:attrNameLst>
                                          <p:attrName>style.visibility</p:attrName>
                                        </p:attrNameLst>
                                      </p:cBhvr>
                                      <p:to>
                                        <p:strVal val="visible"/>
                                      </p:to>
                                    </p:set>
                                    <p:animEffect transition="in" filter="diamond(in)">
                                      <p:cBhvr>
                                        <p:cTn id="12" dur="1000"/>
                                        <p:tgtEl>
                                          <p:spTgt spid="9758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975880">
                                            <p:txEl>
                                              <p:pRg st="2" end="2"/>
                                            </p:txEl>
                                          </p:spTgt>
                                        </p:tgtEl>
                                        <p:attrNameLst>
                                          <p:attrName>style.visibility</p:attrName>
                                        </p:attrNameLst>
                                      </p:cBhvr>
                                      <p:to>
                                        <p:strVal val="visible"/>
                                      </p:to>
                                    </p:set>
                                    <p:animEffect transition="in" filter="diamond(in)">
                                      <p:cBhvr>
                                        <p:cTn id="17" dur="1000"/>
                                        <p:tgtEl>
                                          <p:spTgt spid="9758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975880">
                                            <p:txEl>
                                              <p:pRg st="3" end="3"/>
                                            </p:txEl>
                                          </p:spTgt>
                                        </p:tgtEl>
                                        <p:attrNameLst>
                                          <p:attrName>style.visibility</p:attrName>
                                        </p:attrNameLst>
                                      </p:cBhvr>
                                      <p:to>
                                        <p:strVal val="visible"/>
                                      </p:to>
                                    </p:set>
                                    <p:animEffect transition="in" filter="diamond(in)">
                                      <p:cBhvr>
                                        <p:cTn id="22" dur="1000"/>
                                        <p:tgtEl>
                                          <p:spTgt spid="9758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975880">
                                            <p:txEl>
                                              <p:pRg st="4" end="4"/>
                                            </p:txEl>
                                          </p:spTgt>
                                        </p:tgtEl>
                                        <p:attrNameLst>
                                          <p:attrName>style.visibility</p:attrName>
                                        </p:attrNameLst>
                                      </p:cBhvr>
                                      <p:to>
                                        <p:strVal val="visible"/>
                                      </p:to>
                                    </p:set>
                                    <p:animEffect transition="in" filter="diamond(in)">
                                      <p:cBhvr>
                                        <p:cTn id="27" dur="1000"/>
                                        <p:tgtEl>
                                          <p:spTgt spid="9758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975880">
                                            <p:txEl>
                                              <p:pRg st="5" end="5"/>
                                            </p:txEl>
                                          </p:spTgt>
                                        </p:tgtEl>
                                        <p:attrNameLst>
                                          <p:attrName>style.visibility</p:attrName>
                                        </p:attrNameLst>
                                      </p:cBhvr>
                                      <p:to>
                                        <p:strVal val="visible"/>
                                      </p:to>
                                    </p:set>
                                    <p:animEffect transition="in" filter="diamond(in)">
                                      <p:cBhvr>
                                        <p:cTn id="32" dur="1000"/>
                                        <p:tgtEl>
                                          <p:spTgt spid="9758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Sine Wave</a:t>
            </a:r>
          </a:p>
        </p:txBody>
      </p:sp>
      <p:pic>
        <p:nvPicPr>
          <p:cNvPr id="165891" name="Picture 4"/>
          <p:cNvPicPr>
            <a:picLocks noGrp="1" noChangeAspect="1" noChangeArrowheads="1"/>
          </p:cNvPicPr>
          <p:nvPr>
            <p:ph idx="1"/>
          </p:nvPr>
        </p:nvPicPr>
        <p:blipFill>
          <a:blip r:embed="rId3"/>
          <a:srcRect/>
          <a:stretch>
            <a:fillRect/>
          </a:stretch>
        </p:blipFill>
        <p:spPr>
          <a:xfrm>
            <a:off x="242888" y="2632075"/>
            <a:ext cx="8709025" cy="1987550"/>
          </a:xfrm>
          <a:noFill/>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Amplitude</a:t>
            </a:r>
          </a:p>
        </p:txBody>
      </p:sp>
      <p:pic>
        <p:nvPicPr>
          <p:cNvPr id="166915" name="Picture 5"/>
          <p:cNvPicPr>
            <a:picLocks noGrp="1" noChangeAspect="1" noChangeArrowheads="1"/>
          </p:cNvPicPr>
          <p:nvPr>
            <p:ph idx="1"/>
          </p:nvPr>
        </p:nvPicPr>
        <p:blipFill>
          <a:blip r:embed="rId3"/>
          <a:srcRect/>
          <a:stretch>
            <a:fillRect/>
          </a:stretch>
        </p:blipFill>
        <p:spPr>
          <a:xfrm>
            <a:off x="242888" y="2147888"/>
            <a:ext cx="8709025" cy="2957512"/>
          </a:xfrm>
          <a:noFill/>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Signals</a:t>
            </a:r>
          </a:p>
        </p:txBody>
      </p:sp>
      <p:sp>
        <p:nvSpPr>
          <p:cNvPr id="173059" name="Rectangle 6"/>
          <p:cNvSpPr>
            <a:spLocks noChangeArrowheads="1"/>
          </p:cNvSpPr>
          <p:nvPr/>
        </p:nvSpPr>
        <p:spPr bwMode="auto">
          <a:xfrm>
            <a:off x="838200" y="2195513"/>
            <a:ext cx="7543800" cy="2895600"/>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Frequency is the rate of change with respect to time. Change in a short span of time means high frequency. Change over a long span of time means low frequency.</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Signals</a:t>
            </a:r>
          </a:p>
        </p:txBody>
      </p:sp>
      <p:sp>
        <p:nvSpPr>
          <p:cNvPr id="174083" name="Rectangle 4"/>
          <p:cNvSpPr>
            <a:spLocks noChangeArrowheads="1"/>
          </p:cNvSpPr>
          <p:nvPr/>
        </p:nvSpPr>
        <p:spPr bwMode="auto">
          <a:xfrm>
            <a:off x="838200" y="2195513"/>
            <a:ext cx="7543800" cy="2346325"/>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If a signal does not change at all, its frequency is zero. If a signal changes instantaneously, its frequency is infinite.</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Signals</a:t>
            </a:r>
          </a:p>
        </p:txBody>
      </p:sp>
      <p:pic>
        <p:nvPicPr>
          <p:cNvPr id="190467" name="Picture 5"/>
          <p:cNvPicPr>
            <a:picLocks noGrp="1" noChangeAspect="1" noChangeArrowheads="1"/>
          </p:cNvPicPr>
          <p:nvPr>
            <p:ph idx="1"/>
          </p:nvPr>
        </p:nvPicPr>
        <p:blipFill>
          <a:blip r:embed="rId3"/>
          <a:srcRect/>
          <a:stretch>
            <a:fillRect/>
          </a:stretch>
        </p:blipFill>
        <p:spPr>
          <a:xfrm>
            <a:off x="242888" y="3030538"/>
            <a:ext cx="8709025" cy="1192212"/>
          </a:xfr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Signals</a:t>
            </a:r>
          </a:p>
        </p:txBody>
      </p:sp>
      <p:sp>
        <p:nvSpPr>
          <p:cNvPr id="1031174" name="Rectangle 6"/>
          <p:cNvSpPr>
            <a:spLocks noChangeArrowheads="1"/>
          </p:cNvSpPr>
          <p:nvPr/>
        </p:nvSpPr>
        <p:spPr bwMode="auto">
          <a:xfrm>
            <a:off x="838200" y="2195513"/>
            <a:ext cx="7543800" cy="2895600"/>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3600" b="1" i="1">
                <a:effectLst>
                  <a:outerShdw blurRad="38100" dist="38100" dir="2700000" algn="tl">
                    <a:srgbClr val="C0C0C0"/>
                  </a:outerShdw>
                </a:effectLst>
                <a:cs typeface="+mn-cs"/>
              </a:rPr>
              <a:t>The bandwidth is a property of a medium: It is the difference between the highest and the lowest frequencies that the medium can </a:t>
            </a:r>
            <a:br>
              <a:rPr lang="en-US" sz="3600" b="1" i="1">
                <a:effectLst>
                  <a:outerShdw blurRad="38100" dist="38100" dir="2700000" algn="tl">
                    <a:srgbClr val="C0C0C0"/>
                  </a:outerShdw>
                </a:effectLst>
                <a:cs typeface="+mn-cs"/>
              </a:rPr>
            </a:br>
            <a:r>
              <a:rPr lang="en-US" sz="3600" b="1" i="1">
                <a:effectLst>
                  <a:outerShdw blurRad="38100" dist="38100" dir="2700000" algn="tl">
                    <a:srgbClr val="C0C0C0"/>
                  </a:outerShdw>
                </a:effectLst>
                <a:cs typeface="+mn-cs"/>
              </a:rPr>
              <a:t>satisfactorily pass.</a:t>
            </a:r>
            <a:r>
              <a:rPr lang="en-US" sz="3600" b="1" i="1">
                <a:effectLst>
                  <a:outerShdw blurRad="38100" dist="38100" dir="2700000" algn="tl">
                    <a:srgbClr val="C0C0C0"/>
                  </a:outerShdw>
                </a:effectLst>
                <a:latin typeface="Helvetica Neue"/>
                <a:cs typeface="+mn-cs"/>
              </a:rPr>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Signals</a:t>
            </a:r>
          </a:p>
        </p:txBody>
      </p:sp>
      <p:sp>
        <p:nvSpPr>
          <p:cNvPr id="1033220" name="Rectangle 4"/>
          <p:cNvSpPr>
            <a:spLocks noChangeArrowheads="1"/>
          </p:cNvSpPr>
          <p:nvPr/>
        </p:nvSpPr>
        <p:spPr bwMode="auto">
          <a:xfrm>
            <a:off x="838200" y="2195513"/>
            <a:ext cx="7543800" cy="1797050"/>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3600" b="1" i="1">
                <a:effectLst>
                  <a:outerShdw blurRad="38100" dist="38100" dir="2700000" algn="tl">
                    <a:srgbClr val="C0C0C0"/>
                  </a:outerShdw>
                </a:effectLst>
                <a:cs typeface="+mn-cs"/>
              </a:rPr>
              <a:t>Here, we use the term bandwidth to refer to the property of a medium or the width of a single spectrum.</a:t>
            </a:r>
            <a:r>
              <a:rPr lang="en-US" sz="3600" b="1" i="1">
                <a:effectLst>
                  <a:outerShdw blurRad="38100" dist="38100" dir="2700000" algn="tl">
                    <a:srgbClr val="C0C0C0"/>
                  </a:outerShdw>
                </a:effectLst>
                <a:latin typeface="Helvetica Neue"/>
                <a:cs typeface="+mn-cs"/>
              </a:rPr>
              <a:t>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Bandwidth</a:t>
            </a:r>
          </a:p>
        </p:txBody>
      </p:sp>
      <p:pic>
        <p:nvPicPr>
          <p:cNvPr id="194563" name="Picture 4"/>
          <p:cNvPicPr>
            <a:picLocks noGrp="1" noChangeAspect="1" noChangeArrowheads="1"/>
          </p:cNvPicPr>
          <p:nvPr>
            <p:ph idx="1"/>
          </p:nvPr>
        </p:nvPicPr>
        <p:blipFill>
          <a:blip r:embed="rId3"/>
          <a:srcRect/>
          <a:stretch>
            <a:fillRect/>
          </a:stretch>
        </p:blipFill>
        <p:spPr>
          <a:xfrm>
            <a:off x="242888" y="2046288"/>
            <a:ext cx="8709025" cy="3159125"/>
          </a:xfrm>
          <a:noFill/>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Example</a:t>
            </a:r>
          </a:p>
        </p:txBody>
      </p:sp>
      <p:sp>
        <p:nvSpPr>
          <p:cNvPr id="1039365" name="Rectangle 5"/>
          <p:cNvSpPr>
            <a:spLocks noChangeArrowheads="1"/>
          </p:cNvSpPr>
          <p:nvPr/>
        </p:nvSpPr>
        <p:spPr bwMode="auto">
          <a:xfrm>
            <a:off x="228600" y="4037013"/>
            <a:ext cx="8382000" cy="519112"/>
          </a:xfrm>
          <a:prstGeom prst="rect">
            <a:avLst/>
          </a:prstGeom>
          <a:solidFill>
            <a:schemeClr val="bg1"/>
          </a:solidFill>
          <a:ln w="9525">
            <a:noFill/>
            <a:miter lim="800000"/>
            <a:headEnd/>
            <a:tailEnd/>
          </a:ln>
          <a:effectLst/>
        </p:spPr>
        <p:txBody>
          <a:bodyPr>
            <a:spAutoFit/>
          </a:bodyPr>
          <a:lstStyle/>
          <a:p>
            <a:pPr eaLnBrk="0" hangingPunct="0">
              <a:defRPr/>
            </a:pPr>
            <a:endParaRPr lang="en-US" sz="2800" b="1">
              <a:solidFill>
                <a:schemeClr val="bg2"/>
              </a:solidFill>
              <a:effectLst>
                <a:outerShdw blurRad="38100" dist="38100" dir="2700000" algn="tl">
                  <a:srgbClr val="C0C0C0"/>
                </a:outerShdw>
              </a:effectLst>
              <a:cs typeface="+mn-cs"/>
            </a:endParaRPr>
          </a:p>
        </p:txBody>
      </p:sp>
      <p:pic>
        <p:nvPicPr>
          <p:cNvPr id="196612" name="Picture 6"/>
          <p:cNvPicPr>
            <a:picLocks noGrp="1" noChangeAspect="1" noChangeArrowheads="1"/>
          </p:cNvPicPr>
          <p:nvPr>
            <p:ph idx="1"/>
          </p:nvPr>
        </p:nvPicPr>
        <p:blipFill>
          <a:blip r:embed="rId3"/>
          <a:srcRect/>
          <a:stretch>
            <a:fillRect/>
          </a:stretch>
        </p:blipFill>
        <p:spPr>
          <a:xfrm>
            <a:off x="354013" y="2032000"/>
            <a:ext cx="8486775" cy="3189288"/>
          </a:xfr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Types of Connection</a:t>
            </a:r>
          </a:p>
        </p:txBody>
      </p:sp>
      <p:sp>
        <p:nvSpPr>
          <p:cNvPr id="12291" name="Text Box 3"/>
          <p:cNvSpPr txBox="1">
            <a:spLocks noChangeArrowheads="1"/>
          </p:cNvSpPr>
          <p:nvPr/>
        </p:nvSpPr>
        <p:spPr bwMode="auto">
          <a:xfrm>
            <a:off x="304800" y="116205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Multi Point Connection</a:t>
            </a:r>
            <a:endParaRPr lang="en-US" sz="3200" b="1">
              <a:latin typeface="Arial" pitchFamily="34" charset="0"/>
            </a:endParaRPr>
          </a:p>
        </p:txBody>
      </p:sp>
      <p:pic>
        <p:nvPicPr>
          <p:cNvPr id="12292" name="Picture 8"/>
          <p:cNvPicPr>
            <a:picLocks noGrp="1" noChangeAspect="1" noChangeArrowheads="1"/>
          </p:cNvPicPr>
          <p:nvPr>
            <p:ph idx="1"/>
          </p:nvPr>
        </p:nvPicPr>
        <p:blipFill>
          <a:blip r:embed="rId2"/>
          <a:srcRect/>
          <a:stretch>
            <a:fillRect/>
          </a:stretch>
        </p:blipFill>
        <p:spPr>
          <a:xfrm>
            <a:off x="381000" y="1716088"/>
            <a:ext cx="8432800" cy="3821112"/>
          </a:xfrm>
          <a:noFill/>
        </p:spPr>
      </p:pic>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Digital Versus Analog</a:t>
            </a:r>
          </a:p>
        </p:txBody>
      </p:sp>
      <p:sp>
        <p:nvSpPr>
          <p:cNvPr id="1055747" name="Rectangle 3"/>
          <p:cNvSpPr>
            <a:spLocks noChangeArrowheads="1"/>
          </p:cNvSpPr>
          <p:nvPr/>
        </p:nvSpPr>
        <p:spPr bwMode="auto">
          <a:xfrm>
            <a:off x="228600" y="4037013"/>
            <a:ext cx="8382000" cy="519112"/>
          </a:xfrm>
          <a:prstGeom prst="rect">
            <a:avLst/>
          </a:prstGeom>
          <a:solidFill>
            <a:schemeClr val="bg1"/>
          </a:solidFill>
          <a:ln w="9525">
            <a:noFill/>
            <a:miter lim="800000"/>
            <a:headEnd/>
            <a:tailEnd/>
          </a:ln>
          <a:effectLst/>
        </p:spPr>
        <p:txBody>
          <a:bodyPr>
            <a:spAutoFit/>
          </a:bodyPr>
          <a:lstStyle/>
          <a:p>
            <a:pPr eaLnBrk="0" hangingPunct="0">
              <a:defRPr/>
            </a:pPr>
            <a:endParaRPr lang="en-US" sz="2800" b="1">
              <a:solidFill>
                <a:schemeClr val="bg2"/>
              </a:solidFill>
              <a:effectLst>
                <a:outerShdw blurRad="38100" dist="38100" dir="2700000" algn="tl">
                  <a:srgbClr val="C0C0C0"/>
                </a:outerShdw>
              </a:effectLst>
              <a:cs typeface="+mn-cs"/>
            </a:endParaRPr>
          </a:p>
        </p:txBody>
      </p:sp>
      <p:pic>
        <p:nvPicPr>
          <p:cNvPr id="204804" name="Picture 6"/>
          <p:cNvPicPr>
            <a:picLocks noGrp="1" noChangeAspect="1" noChangeArrowheads="1"/>
          </p:cNvPicPr>
          <p:nvPr>
            <p:ph idx="1"/>
          </p:nvPr>
        </p:nvPicPr>
        <p:blipFill>
          <a:blip r:embed="rId3"/>
          <a:srcRect/>
          <a:stretch>
            <a:fillRect/>
          </a:stretch>
        </p:blipFill>
        <p:spPr>
          <a:xfrm>
            <a:off x="1162050" y="1014413"/>
            <a:ext cx="6870700" cy="5224462"/>
          </a:xfrm>
          <a:noFill/>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Transmission Impairment</a:t>
            </a:r>
          </a:p>
        </p:txBody>
      </p:sp>
      <p:sp>
        <p:nvSpPr>
          <p:cNvPr id="220163" name="Rectangle 3"/>
          <p:cNvSpPr>
            <a:spLocks noChangeArrowheads="1"/>
          </p:cNvSpPr>
          <p:nvPr/>
        </p:nvSpPr>
        <p:spPr bwMode="auto">
          <a:xfrm>
            <a:off x="361950" y="982663"/>
            <a:ext cx="8496300" cy="3416300"/>
          </a:xfrm>
          <a:prstGeom prst="rect">
            <a:avLst/>
          </a:prstGeom>
          <a:noFill/>
          <a:ln w="9525">
            <a:noFill/>
            <a:miter lim="800000"/>
            <a:headEnd/>
            <a:tailEnd/>
          </a:ln>
        </p:spPr>
        <p:txBody>
          <a:bodyPr>
            <a:spAutoFit/>
          </a:bodyPr>
          <a:lstStyle/>
          <a:p>
            <a:pPr algn="just"/>
            <a:r>
              <a:rPr lang="en-US"/>
              <a:t>A transmission impairment is a property of a transmission medium which causes the signal to be degraded, reduced in amplitude, distorted or contaminated. </a:t>
            </a:r>
          </a:p>
          <a:p>
            <a:pPr algn="just"/>
            <a:endParaRPr lang="en-US"/>
          </a:p>
          <a:p>
            <a:pPr algn="just"/>
            <a:r>
              <a:rPr lang="en-US"/>
              <a:t>Impairment can introduce errors into digital signals. </a:t>
            </a:r>
          </a:p>
          <a:p>
            <a:pPr algn="just"/>
            <a:endParaRPr lang="en-US"/>
          </a:p>
          <a:p>
            <a:pPr algn="just"/>
            <a:r>
              <a:rPr lang="en-US"/>
              <a:t>Examples of transmission impairments are attenuation, delay distortion, and several sources of noise including, thermal noise, impulse noise, and inter-modulation noise.</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Transmission Impairment</a:t>
            </a:r>
          </a:p>
        </p:txBody>
      </p:sp>
      <p:pic>
        <p:nvPicPr>
          <p:cNvPr id="222211" name="Picture 5"/>
          <p:cNvPicPr>
            <a:picLocks noGrp="1" noChangeAspect="1" noChangeArrowheads="1"/>
          </p:cNvPicPr>
          <p:nvPr>
            <p:ph idx="1"/>
          </p:nvPr>
        </p:nvPicPr>
        <p:blipFill>
          <a:blip r:embed="rId3"/>
          <a:srcRect/>
          <a:stretch>
            <a:fillRect/>
          </a:stretch>
        </p:blipFill>
        <p:spPr>
          <a:xfrm>
            <a:off x="835025" y="2701925"/>
            <a:ext cx="7524750" cy="1847850"/>
          </a:xfrm>
          <a:noFill/>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Transmission Impairment</a:t>
            </a:r>
          </a:p>
        </p:txBody>
      </p:sp>
      <p:sp>
        <p:nvSpPr>
          <p:cNvPr id="223235" name="Rectangle 4"/>
          <p:cNvSpPr>
            <a:spLocks noChangeArrowheads="1"/>
          </p:cNvSpPr>
          <p:nvPr/>
        </p:nvSpPr>
        <p:spPr bwMode="auto">
          <a:xfrm>
            <a:off x="438150" y="1035050"/>
            <a:ext cx="8324850" cy="4524375"/>
          </a:xfrm>
          <a:prstGeom prst="rect">
            <a:avLst/>
          </a:prstGeom>
          <a:noFill/>
          <a:ln w="9525">
            <a:noFill/>
            <a:miter lim="800000"/>
            <a:headEnd/>
            <a:tailEnd/>
          </a:ln>
        </p:spPr>
        <p:txBody>
          <a:bodyPr>
            <a:spAutoFit/>
          </a:bodyPr>
          <a:lstStyle/>
          <a:p>
            <a:pPr algn="just">
              <a:buFont typeface="Arial" pitchFamily="34" charset="0"/>
              <a:buChar char="•"/>
            </a:pPr>
            <a:r>
              <a:rPr lang="en-US"/>
              <a:t>It is important to understand transmission impairments for several reasons. </a:t>
            </a:r>
          </a:p>
          <a:p>
            <a:pPr algn="just">
              <a:buFont typeface="Arial" pitchFamily="34" charset="0"/>
              <a:buChar char="•"/>
            </a:pPr>
            <a:endParaRPr lang="en-US"/>
          </a:p>
          <a:p>
            <a:pPr algn="just">
              <a:buFont typeface="Arial" pitchFamily="34" charset="0"/>
              <a:buChar char="•"/>
            </a:pPr>
            <a:r>
              <a:rPr lang="en-US"/>
              <a:t>Understanding the source of a transmission impairment like attenuation or dispersion will enable the user to partially correct for (equalize the signal) these effects. </a:t>
            </a:r>
          </a:p>
          <a:p>
            <a:pPr algn="just">
              <a:buFont typeface="Arial" pitchFamily="34" charset="0"/>
              <a:buChar char="•"/>
            </a:pPr>
            <a:endParaRPr lang="en-US"/>
          </a:p>
          <a:p>
            <a:pPr algn="just">
              <a:buFont typeface="Arial" pitchFamily="34" charset="0"/>
              <a:buChar char="•"/>
            </a:pPr>
            <a:r>
              <a:rPr lang="en-US"/>
              <a:t>Understanding the source of transmission impairments (dispersion, attenuation, impulse noise, thermal noise) can also help the user understand some of the constraints placed on the transmission of data as a result of these effects.</a:t>
            </a:r>
          </a:p>
          <a:p>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Transmission Impairment</a:t>
            </a:r>
          </a:p>
        </p:txBody>
      </p:sp>
      <p:sp>
        <p:nvSpPr>
          <p:cNvPr id="224259" name="Rectangle 4"/>
          <p:cNvSpPr>
            <a:spLocks noChangeArrowheads="1"/>
          </p:cNvSpPr>
          <p:nvPr/>
        </p:nvSpPr>
        <p:spPr bwMode="auto">
          <a:xfrm>
            <a:off x="438150" y="1035050"/>
            <a:ext cx="8324850" cy="1200150"/>
          </a:xfrm>
          <a:prstGeom prst="rect">
            <a:avLst/>
          </a:prstGeom>
          <a:noFill/>
          <a:ln w="9525">
            <a:noFill/>
            <a:miter lim="800000"/>
            <a:headEnd/>
            <a:tailEnd/>
          </a:ln>
        </p:spPr>
        <p:txBody>
          <a:bodyPr>
            <a:spAutoFit/>
          </a:bodyPr>
          <a:lstStyle/>
          <a:p>
            <a:pPr algn="just">
              <a:buFont typeface="Arial" pitchFamily="34" charset="0"/>
              <a:buChar char="•"/>
            </a:pPr>
            <a:r>
              <a:rPr lang="en-US"/>
              <a:t>Such constraints include the maximum length of network links, the choice of physical transmission media, the choice of encoding methods, and the data rate supported by the medium.</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Transmission Impairment</a:t>
            </a:r>
          </a:p>
        </p:txBody>
      </p:sp>
      <p:sp>
        <p:nvSpPr>
          <p:cNvPr id="225283" name="Rectangle 4"/>
          <p:cNvSpPr>
            <a:spLocks noChangeArrowheads="1"/>
          </p:cNvSpPr>
          <p:nvPr/>
        </p:nvSpPr>
        <p:spPr bwMode="auto">
          <a:xfrm>
            <a:off x="438150" y="1035050"/>
            <a:ext cx="8324850" cy="3046413"/>
          </a:xfrm>
          <a:prstGeom prst="rect">
            <a:avLst/>
          </a:prstGeom>
          <a:noFill/>
          <a:ln w="9525">
            <a:noFill/>
            <a:miter lim="800000"/>
            <a:headEnd/>
            <a:tailEnd/>
          </a:ln>
        </p:spPr>
        <p:txBody>
          <a:bodyPr>
            <a:spAutoFit/>
          </a:bodyPr>
          <a:lstStyle/>
          <a:p>
            <a:pPr algn="just">
              <a:buFont typeface="Arial" pitchFamily="34" charset="0"/>
              <a:buChar char="•"/>
            </a:pPr>
            <a:r>
              <a:rPr lang="en-US"/>
              <a:t>Attenuation is a property of the transmission medium.</a:t>
            </a:r>
          </a:p>
          <a:p>
            <a:pPr algn="just">
              <a:buFont typeface="Arial" pitchFamily="34" charset="0"/>
              <a:buChar char="•"/>
            </a:pPr>
            <a:endParaRPr lang="en-US"/>
          </a:p>
          <a:p>
            <a:pPr algn="just">
              <a:buFont typeface="Arial" pitchFamily="34" charset="0"/>
              <a:buChar char="•"/>
            </a:pPr>
            <a:r>
              <a:rPr lang="en-US"/>
              <a:t>It measures how much energy is absorbed and/or radiated from the traveling signal due to it’s interaction with the transmission medium.</a:t>
            </a:r>
          </a:p>
          <a:p>
            <a:pPr>
              <a:buFont typeface="Arial" pitchFamily="34" charset="0"/>
              <a:buChar char="•"/>
            </a:pPr>
            <a:r>
              <a:rPr lang="en-US"/>
              <a:t>Attenuation is measured as a function of the distance traveled through the transmission medium.</a:t>
            </a:r>
          </a:p>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Transmission Impairment</a:t>
            </a:r>
          </a:p>
        </p:txBody>
      </p:sp>
      <p:sp>
        <p:nvSpPr>
          <p:cNvPr id="226307" name="Rectangle 4"/>
          <p:cNvSpPr>
            <a:spLocks noChangeArrowheads="1"/>
          </p:cNvSpPr>
          <p:nvPr/>
        </p:nvSpPr>
        <p:spPr bwMode="auto">
          <a:xfrm>
            <a:off x="438150" y="1035050"/>
            <a:ext cx="8324850" cy="3416300"/>
          </a:xfrm>
          <a:prstGeom prst="rect">
            <a:avLst/>
          </a:prstGeom>
          <a:noFill/>
          <a:ln w="9525">
            <a:noFill/>
            <a:miter lim="800000"/>
            <a:headEnd/>
            <a:tailEnd/>
          </a:ln>
        </p:spPr>
        <p:txBody>
          <a:bodyPr>
            <a:spAutoFit/>
          </a:bodyPr>
          <a:lstStyle/>
          <a:p>
            <a:endParaRPr lang="en-US"/>
          </a:p>
          <a:p>
            <a:pPr algn="just">
              <a:buFont typeface="Arial" pitchFamily="34" charset="0"/>
              <a:buChar char="•"/>
            </a:pPr>
            <a:r>
              <a:rPr lang="en-US"/>
              <a:t>The transmission medium absorbs energy because the signal is influenced by small impurities within it. </a:t>
            </a:r>
          </a:p>
          <a:p>
            <a:pPr algn="just">
              <a:buFont typeface="Arial" pitchFamily="34" charset="0"/>
              <a:buChar char="•"/>
            </a:pPr>
            <a:endParaRPr lang="en-US"/>
          </a:p>
          <a:p>
            <a:pPr algn="just">
              <a:buFont typeface="Arial" pitchFamily="34" charset="0"/>
              <a:buChar char="•"/>
            </a:pPr>
            <a:r>
              <a:rPr lang="en-US"/>
              <a:t>Such impurities have different sizes and distributions depending on the type of medium. Impurities of different sizes effect different frequencies in the signal. </a:t>
            </a:r>
          </a:p>
          <a:p>
            <a:pPr algn="just">
              <a:buFont typeface="Arial" pitchFamily="34" charset="0"/>
              <a:buChar char="•"/>
            </a:pPr>
            <a:endParaRPr lang="en-US"/>
          </a:p>
          <a:p>
            <a:pPr algn="just">
              <a:buFont typeface="Arial" pitchFamily="34" charset="0"/>
              <a:buChar char="•"/>
            </a:pPr>
            <a:r>
              <a:rPr lang="en-US"/>
              <a:t>The effect of attenuation is, therefore, a function of frequency.</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Transmission Impairment</a:t>
            </a:r>
          </a:p>
        </p:txBody>
      </p:sp>
      <p:sp>
        <p:nvSpPr>
          <p:cNvPr id="227331" name="Rectangle 4"/>
          <p:cNvSpPr>
            <a:spLocks noChangeArrowheads="1"/>
          </p:cNvSpPr>
          <p:nvPr/>
        </p:nvSpPr>
        <p:spPr bwMode="auto">
          <a:xfrm>
            <a:off x="438150" y="1035050"/>
            <a:ext cx="8324850" cy="4154488"/>
          </a:xfrm>
          <a:prstGeom prst="rect">
            <a:avLst/>
          </a:prstGeom>
          <a:noFill/>
          <a:ln w="9525">
            <a:noFill/>
            <a:miter lim="800000"/>
            <a:headEnd/>
            <a:tailEnd/>
          </a:ln>
        </p:spPr>
        <p:txBody>
          <a:bodyPr>
            <a:spAutoFit/>
          </a:bodyPr>
          <a:lstStyle/>
          <a:p>
            <a:pPr algn="just">
              <a:buFont typeface="Arial" pitchFamily="34" charset="0"/>
              <a:buChar char="•"/>
            </a:pPr>
            <a:r>
              <a:rPr lang="en-US"/>
              <a:t>The frequency variation of attenuation can be partially corrected, or equalized, by applying corrections based on a physical model.</a:t>
            </a:r>
          </a:p>
          <a:p>
            <a:pPr algn="just">
              <a:buFont typeface="Arial" pitchFamily="34" charset="0"/>
              <a:buChar char="•"/>
            </a:pPr>
            <a:endParaRPr lang="en-US"/>
          </a:p>
          <a:p>
            <a:pPr algn="just">
              <a:buFont typeface="Arial" pitchFamily="34" charset="0"/>
              <a:buChar char="•"/>
            </a:pPr>
            <a:r>
              <a:rPr lang="en-US"/>
              <a:t>When a signal is attenuated it’s amplitude is reduced. </a:t>
            </a:r>
          </a:p>
          <a:p>
            <a:pPr algn="just">
              <a:buFont typeface="Arial" pitchFamily="34" charset="0"/>
              <a:buChar char="•"/>
            </a:pPr>
            <a:endParaRPr lang="en-US"/>
          </a:p>
          <a:p>
            <a:pPr algn="just">
              <a:buFont typeface="Arial" pitchFamily="34" charset="0"/>
              <a:buChar char="•"/>
            </a:pPr>
            <a:r>
              <a:rPr lang="en-US"/>
              <a:t>The interpretation of a received signal depends on being able to tell the difference between different signal levels. </a:t>
            </a:r>
          </a:p>
          <a:p>
            <a:pPr algn="just">
              <a:buFont typeface="Arial" pitchFamily="34" charset="0"/>
              <a:buChar char="•"/>
            </a:pPr>
            <a:endParaRPr lang="en-US"/>
          </a:p>
          <a:p>
            <a:pPr algn="just">
              <a:buFont typeface="Arial" pitchFamily="34" charset="0"/>
              <a:buChar char="•"/>
            </a:pPr>
            <a:r>
              <a:rPr lang="en-US"/>
              <a:t>If the amplitude is reduced too much by attenuation it becomes impossible to accurately tell the difference between the different signal levels, and the information in the signal is lost.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Transmission Impairment</a:t>
            </a:r>
          </a:p>
        </p:txBody>
      </p:sp>
      <p:sp>
        <p:nvSpPr>
          <p:cNvPr id="228355" name="Rectangle 4"/>
          <p:cNvSpPr>
            <a:spLocks noChangeArrowheads="1"/>
          </p:cNvSpPr>
          <p:nvPr/>
        </p:nvSpPr>
        <p:spPr bwMode="auto">
          <a:xfrm>
            <a:off x="438150" y="1035050"/>
            <a:ext cx="8324850" cy="3786188"/>
          </a:xfrm>
          <a:prstGeom prst="rect">
            <a:avLst/>
          </a:prstGeom>
          <a:noFill/>
          <a:ln w="9525">
            <a:noFill/>
            <a:miter lim="800000"/>
            <a:headEnd/>
            <a:tailEnd/>
          </a:ln>
        </p:spPr>
        <p:txBody>
          <a:bodyPr>
            <a:spAutoFit/>
          </a:bodyPr>
          <a:lstStyle/>
          <a:p>
            <a:pPr algn="just">
              <a:buFont typeface="Arial" pitchFamily="34" charset="0"/>
              <a:buChar char="•"/>
            </a:pPr>
            <a:r>
              <a:rPr lang="en-US"/>
              <a:t>To prevent this from happening repeaters (digital) or amplifiers (analog) are used. </a:t>
            </a:r>
          </a:p>
          <a:p>
            <a:pPr algn="just">
              <a:buFont typeface="Arial" pitchFamily="34" charset="0"/>
              <a:buChar char="•"/>
            </a:pPr>
            <a:endParaRPr lang="en-US"/>
          </a:p>
          <a:p>
            <a:pPr algn="just">
              <a:buFont typeface="Arial" pitchFamily="34" charset="0"/>
              <a:buChar char="•"/>
            </a:pPr>
            <a:r>
              <a:rPr lang="en-US"/>
              <a:t>These devices increase the amplitude of the signal by decoding and retransmitting the signal or increasing the received amplitudes respectively. </a:t>
            </a:r>
          </a:p>
          <a:p>
            <a:pPr algn="just">
              <a:buFont typeface="Arial" pitchFamily="34" charset="0"/>
              <a:buChar char="•"/>
            </a:pPr>
            <a:endParaRPr lang="en-US"/>
          </a:p>
          <a:p>
            <a:pPr algn="just">
              <a:buFont typeface="Arial" pitchFamily="34" charset="0"/>
              <a:buChar char="•"/>
            </a:pPr>
            <a:r>
              <a:rPr lang="en-US"/>
              <a:t>By inserting amplifiers or repeaters in the transmission media, the maximum signal propagation distance (a property of the attenuation of the medium) is increased.</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Attenuation</a:t>
            </a:r>
          </a:p>
        </p:txBody>
      </p:sp>
      <p:pic>
        <p:nvPicPr>
          <p:cNvPr id="229379" name="Picture 5"/>
          <p:cNvPicPr>
            <a:picLocks noGrp="1" noChangeAspect="1" noChangeArrowheads="1"/>
          </p:cNvPicPr>
          <p:nvPr>
            <p:ph idx="1"/>
          </p:nvPr>
        </p:nvPicPr>
        <p:blipFill>
          <a:blip r:embed="rId3"/>
          <a:srcRect/>
          <a:stretch>
            <a:fillRect/>
          </a:stretch>
        </p:blipFill>
        <p:spPr>
          <a:xfrm>
            <a:off x="242888" y="2054225"/>
            <a:ext cx="8709025" cy="3143250"/>
          </a:xfr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1466850" y="0"/>
            <a:ext cx="76771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13315" name="Text Box 3"/>
          <p:cNvSpPr txBox="1">
            <a:spLocks noChangeArrowheads="1"/>
          </p:cNvSpPr>
          <p:nvPr/>
        </p:nvSpPr>
        <p:spPr bwMode="auto">
          <a:xfrm>
            <a:off x="266700" y="116205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Categories of Topology</a:t>
            </a:r>
            <a:endParaRPr lang="en-US" sz="3200" b="1">
              <a:latin typeface="Arial" pitchFamily="34" charset="0"/>
            </a:endParaRPr>
          </a:p>
        </p:txBody>
      </p:sp>
      <p:pic>
        <p:nvPicPr>
          <p:cNvPr id="13316" name="Picture 6"/>
          <p:cNvPicPr>
            <a:picLocks noGrp="1" noChangeAspect="1" noChangeArrowheads="1"/>
          </p:cNvPicPr>
          <p:nvPr>
            <p:ph idx="1"/>
          </p:nvPr>
        </p:nvPicPr>
        <p:blipFill>
          <a:blip r:embed="rId2"/>
          <a:srcRect/>
          <a:stretch>
            <a:fillRect/>
          </a:stretch>
        </p:blipFill>
        <p:spPr>
          <a:xfrm>
            <a:off x="1038225" y="3417888"/>
            <a:ext cx="5516563" cy="2092325"/>
          </a:xfrm>
          <a:noFill/>
        </p:spPr>
      </p:pic>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Example</a:t>
            </a:r>
          </a:p>
        </p:txBody>
      </p:sp>
      <p:sp>
        <p:nvSpPr>
          <p:cNvPr id="230403" name="Rectangle 5"/>
          <p:cNvSpPr>
            <a:spLocks noChangeArrowheads="1"/>
          </p:cNvSpPr>
          <p:nvPr/>
        </p:nvSpPr>
        <p:spPr bwMode="auto">
          <a:xfrm>
            <a:off x="152400" y="990600"/>
            <a:ext cx="8458200" cy="1800225"/>
          </a:xfrm>
          <a:prstGeom prst="rect">
            <a:avLst/>
          </a:prstGeom>
          <a:noFill/>
          <a:ln w="9525">
            <a:noFill/>
            <a:miter lim="800000"/>
            <a:headEnd/>
            <a:tailEnd/>
          </a:ln>
        </p:spPr>
        <p:txBody>
          <a:bodyPr>
            <a:spAutoFit/>
          </a:bodyPr>
          <a:lstStyle/>
          <a:p>
            <a:pPr>
              <a:spcBef>
                <a:spcPct val="50000"/>
              </a:spcBef>
            </a:pPr>
            <a:r>
              <a:rPr lang="en-US" sz="2800"/>
              <a:t>Imagine a signal travels through a transmission medium and its power is reduced to half. This means that P2 = 1/2 P1. In this case, the attenuation (loss of power) can be calculated as</a:t>
            </a:r>
          </a:p>
        </p:txBody>
      </p:sp>
      <p:sp>
        <p:nvSpPr>
          <p:cNvPr id="1098758" name="Text Box 6"/>
          <p:cNvSpPr txBox="1">
            <a:spLocks noChangeArrowheads="1"/>
          </p:cNvSpPr>
          <p:nvPr/>
        </p:nvSpPr>
        <p:spPr bwMode="auto">
          <a:xfrm>
            <a:off x="228600" y="3062288"/>
            <a:ext cx="1665288" cy="617537"/>
          </a:xfrm>
          <a:prstGeom prst="rect">
            <a:avLst/>
          </a:prstGeom>
          <a:solidFill>
            <a:schemeClr val="bg2"/>
          </a:solidFill>
          <a:ln w="38100">
            <a:solidFill>
              <a:srgbClr val="FF3300"/>
            </a:solidFill>
            <a:miter lim="800000"/>
            <a:headEnd/>
            <a:tailEnd/>
          </a:ln>
          <a:effectLst/>
        </p:spPr>
        <p:txBody>
          <a:bodyPr wrap="none">
            <a:spAutoFit/>
          </a:bodyPr>
          <a:lstStyle/>
          <a:p>
            <a:pPr>
              <a:defRPr/>
            </a:pPr>
            <a:r>
              <a:rPr lang="en-US" sz="3200" b="1">
                <a:solidFill>
                  <a:schemeClr val="bg1"/>
                </a:solidFill>
                <a:effectLst>
                  <a:outerShdw blurRad="38100" dist="38100" dir="2700000" algn="tl">
                    <a:srgbClr val="000000"/>
                  </a:outerShdw>
                </a:effectLst>
                <a:cs typeface="+mn-cs"/>
              </a:rPr>
              <a:t>Solution</a:t>
            </a:r>
          </a:p>
        </p:txBody>
      </p:sp>
      <p:sp>
        <p:nvSpPr>
          <p:cNvPr id="1098759" name="Rectangle 7"/>
          <p:cNvSpPr>
            <a:spLocks noChangeArrowheads="1"/>
          </p:cNvSpPr>
          <p:nvPr/>
        </p:nvSpPr>
        <p:spPr bwMode="auto">
          <a:xfrm>
            <a:off x="228600" y="3913188"/>
            <a:ext cx="8382000" cy="1554162"/>
          </a:xfrm>
          <a:prstGeom prst="rect">
            <a:avLst/>
          </a:prstGeom>
          <a:solidFill>
            <a:schemeClr val="bg1"/>
          </a:solidFill>
          <a:ln w="9525">
            <a:noFill/>
            <a:miter lim="800000"/>
            <a:headEnd/>
            <a:tailEnd/>
          </a:ln>
          <a:effectLst/>
        </p:spPr>
        <p:txBody>
          <a:bodyPr>
            <a:spAutoFit/>
          </a:bodyPr>
          <a:lstStyle/>
          <a:p>
            <a:pPr>
              <a:spcBef>
                <a:spcPct val="50000"/>
              </a:spcBef>
              <a:defRPr/>
            </a:pPr>
            <a:r>
              <a:rPr lang="da-DK" sz="3200" b="1">
                <a:effectLst>
                  <a:outerShdw blurRad="38100" dist="38100" dir="2700000" algn="tl">
                    <a:srgbClr val="C0C0C0"/>
                  </a:outerShdw>
                </a:effectLst>
                <a:cs typeface="+mn-cs"/>
              </a:rPr>
              <a:t> </a:t>
            </a:r>
            <a:r>
              <a:rPr lang="da-DK" sz="3200">
                <a:effectLst>
                  <a:outerShdw blurRad="38100" dist="38100" dir="2700000" algn="tl">
                    <a:srgbClr val="C0C0C0"/>
                  </a:outerShdw>
                </a:effectLst>
                <a:cs typeface="+mn-cs"/>
              </a:rPr>
              <a:t>10 log</a:t>
            </a:r>
            <a:r>
              <a:rPr lang="da-DK" sz="3200" baseline="-25000">
                <a:effectLst>
                  <a:outerShdw blurRad="38100" dist="38100" dir="2700000" algn="tl">
                    <a:srgbClr val="C0C0C0"/>
                  </a:outerShdw>
                </a:effectLst>
                <a:cs typeface="+mn-cs"/>
              </a:rPr>
              <a:t>10</a:t>
            </a:r>
            <a:r>
              <a:rPr lang="da-DK" sz="3200">
                <a:effectLst>
                  <a:outerShdw blurRad="38100" dist="38100" dir="2700000" algn="tl">
                    <a:srgbClr val="C0C0C0"/>
                  </a:outerShdw>
                </a:effectLst>
                <a:cs typeface="+mn-cs"/>
              </a:rPr>
              <a:t> (P2/P1) = 10 log</a:t>
            </a:r>
            <a:r>
              <a:rPr lang="da-DK" sz="3200" baseline="-25000">
                <a:effectLst>
                  <a:outerShdw blurRad="38100" dist="38100" dir="2700000" algn="tl">
                    <a:srgbClr val="C0C0C0"/>
                  </a:outerShdw>
                </a:effectLst>
                <a:cs typeface="+mn-cs"/>
              </a:rPr>
              <a:t>10</a:t>
            </a:r>
            <a:r>
              <a:rPr lang="da-DK" sz="3200">
                <a:effectLst>
                  <a:outerShdw blurRad="38100" dist="38100" dir="2700000" algn="tl">
                    <a:srgbClr val="C0C0C0"/>
                  </a:outerShdw>
                </a:effectLst>
                <a:cs typeface="+mn-cs"/>
              </a:rPr>
              <a:t> (0.5P1/P1) = 10 log</a:t>
            </a:r>
            <a:r>
              <a:rPr lang="da-DK" sz="3200" baseline="-25000">
                <a:effectLst>
                  <a:outerShdw blurRad="38100" dist="38100" dir="2700000" algn="tl">
                    <a:srgbClr val="C0C0C0"/>
                  </a:outerShdw>
                </a:effectLst>
                <a:cs typeface="+mn-cs"/>
              </a:rPr>
              <a:t>10</a:t>
            </a:r>
            <a:r>
              <a:rPr lang="da-DK" sz="3200">
                <a:effectLst>
                  <a:outerShdw blurRad="38100" dist="38100" dir="2700000" algn="tl">
                    <a:srgbClr val="C0C0C0"/>
                  </a:outerShdw>
                </a:effectLst>
                <a:cs typeface="+mn-cs"/>
              </a:rPr>
              <a:t> (0.5) </a:t>
            </a:r>
            <a:br>
              <a:rPr lang="da-DK" sz="3200">
                <a:effectLst>
                  <a:outerShdw blurRad="38100" dist="38100" dir="2700000" algn="tl">
                    <a:srgbClr val="C0C0C0"/>
                  </a:outerShdw>
                </a:effectLst>
                <a:cs typeface="+mn-cs"/>
              </a:rPr>
            </a:br>
            <a:r>
              <a:rPr lang="da-DK" sz="3200">
                <a:effectLst>
                  <a:outerShdw blurRad="38100" dist="38100" dir="2700000" algn="tl">
                    <a:srgbClr val="C0C0C0"/>
                  </a:outerShdw>
                </a:effectLst>
                <a:cs typeface="+mn-cs"/>
              </a:rPr>
              <a:t>  = 10(–0.3) =  –3 dB</a:t>
            </a:r>
            <a:endParaRPr lang="en-US" sz="3200">
              <a:effectLst>
                <a:outerShdw blurRad="38100" dist="38100" dir="2700000" algn="tl">
                  <a:srgbClr val="C0C0C0"/>
                </a:outerShdw>
              </a:effectLst>
              <a:cs typeface="+mn-c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Distortion</a:t>
            </a:r>
          </a:p>
        </p:txBody>
      </p:sp>
      <p:pic>
        <p:nvPicPr>
          <p:cNvPr id="231427" name="Picture 6"/>
          <p:cNvPicPr>
            <a:picLocks noGrp="1" noChangeAspect="1" noChangeArrowheads="1"/>
          </p:cNvPicPr>
          <p:nvPr>
            <p:ph idx="1"/>
          </p:nvPr>
        </p:nvPicPr>
        <p:blipFill>
          <a:blip r:embed="rId3"/>
          <a:srcRect/>
          <a:stretch>
            <a:fillRect/>
          </a:stretch>
        </p:blipFill>
        <p:spPr>
          <a:xfrm>
            <a:off x="242888" y="2713038"/>
            <a:ext cx="8709025" cy="1827212"/>
          </a:xfrm>
          <a:noFill/>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Distortion</a:t>
            </a:r>
          </a:p>
        </p:txBody>
      </p:sp>
      <p:sp>
        <p:nvSpPr>
          <p:cNvPr id="232451" name="Rectangle 4"/>
          <p:cNvSpPr>
            <a:spLocks noChangeArrowheads="1"/>
          </p:cNvSpPr>
          <p:nvPr/>
        </p:nvSpPr>
        <p:spPr bwMode="auto">
          <a:xfrm>
            <a:off x="361950" y="1123950"/>
            <a:ext cx="8439150" cy="5262563"/>
          </a:xfrm>
          <a:prstGeom prst="rect">
            <a:avLst/>
          </a:prstGeom>
          <a:noFill/>
          <a:ln w="9525">
            <a:noFill/>
            <a:miter lim="800000"/>
            <a:headEnd/>
            <a:tailEnd/>
          </a:ln>
        </p:spPr>
        <p:txBody>
          <a:bodyPr>
            <a:spAutoFit/>
          </a:bodyPr>
          <a:lstStyle/>
          <a:p>
            <a:pPr algn="just">
              <a:buFont typeface="Arial" pitchFamily="34" charset="0"/>
              <a:buChar char="•"/>
            </a:pPr>
            <a:r>
              <a:rPr lang="en-US" b="1"/>
              <a:t>Dispersion</a:t>
            </a:r>
            <a:r>
              <a:rPr lang="en-US"/>
              <a:t> is also a property of the transmission medium. </a:t>
            </a:r>
          </a:p>
          <a:p>
            <a:pPr algn="just">
              <a:buFont typeface="Arial" pitchFamily="34" charset="0"/>
              <a:buChar char="•"/>
            </a:pPr>
            <a:endParaRPr lang="en-US"/>
          </a:p>
          <a:p>
            <a:pPr algn="just">
              <a:buFont typeface="Arial" pitchFamily="34" charset="0"/>
              <a:buChar char="•"/>
            </a:pPr>
            <a:r>
              <a:rPr lang="en-US"/>
              <a:t>Signals with different frequencies will travel through a transmission medium with slightly different velocities.</a:t>
            </a:r>
          </a:p>
          <a:p>
            <a:pPr>
              <a:buFont typeface="Arial" pitchFamily="34" charset="0"/>
              <a:buChar char="•"/>
            </a:pPr>
            <a:r>
              <a:rPr lang="en-US"/>
              <a:t> </a:t>
            </a:r>
          </a:p>
          <a:p>
            <a:pPr algn="just">
              <a:buFont typeface="Arial" pitchFamily="34" charset="0"/>
              <a:buChar char="•"/>
            </a:pPr>
            <a:r>
              <a:rPr lang="en-US"/>
              <a:t>Therefore, the signal will be smeared or distorted when it reaches the destination. </a:t>
            </a:r>
          </a:p>
          <a:p>
            <a:pPr algn="just">
              <a:buFont typeface="Arial" pitchFamily="34" charset="0"/>
              <a:buChar char="•"/>
            </a:pPr>
            <a:endParaRPr lang="en-US"/>
          </a:p>
          <a:p>
            <a:pPr algn="just">
              <a:buFont typeface="Arial" pitchFamily="34" charset="0"/>
              <a:buChar char="•"/>
            </a:pPr>
            <a:r>
              <a:rPr lang="en-US"/>
              <a:t>The longer the transmission medium the larger the time difference in the arrival times of the parts of the signal with different frequencies and the more severe the smearing or distortion of the signal.</a:t>
            </a:r>
          </a:p>
          <a:p>
            <a:endParaRPr lang="en-US"/>
          </a:p>
          <a:p>
            <a:pPr algn="just"/>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Distortion</a:t>
            </a:r>
          </a:p>
        </p:txBody>
      </p:sp>
      <p:sp>
        <p:nvSpPr>
          <p:cNvPr id="233475" name="Rectangle 4"/>
          <p:cNvSpPr>
            <a:spLocks noChangeArrowheads="1"/>
          </p:cNvSpPr>
          <p:nvPr/>
        </p:nvSpPr>
        <p:spPr bwMode="auto">
          <a:xfrm>
            <a:off x="361950" y="1123950"/>
            <a:ext cx="8439150" cy="1938338"/>
          </a:xfrm>
          <a:prstGeom prst="rect">
            <a:avLst/>
          </a:prstGeom>
          <a:noFill/>
          <a:ln w="9525">
            <a:noFill/>
            <a:miter lim="800000"/>
            <a:headEnd/>
            <a:tailEnd/>
          </a:ln>
        </p:spPr>
        <p:txBody>
          <a:bodyPr>
            <a:spAutoFit/>
          </a:bodyPr>
          <a:lstStyle/>
          <a:p>
            <a:pPr algn="just">
              <a:buFont typeface="Arial" pitchFamily="34" charset="0"/>
              <a:buChar char="•"/>
            </a:pPr>
            <a:r>
              <a:rPr lang="en-US"/>
              <a:t> Like attenuation, the physical properties of dispersion can be modeled. </a:t>
            </a:r>
          </a:p>
          <a:p>
            <a:pPr algn="just">
              <a:buFont typeface="Arial" pitchFamily="34" charset="0"/>
              <a:buChar char="•"/>
            </a:pPr>
            <a:endParaRPr lang="en-US"/>
          </a:p>
          <a:p>
            <a:pPr algn="just">
              <a:buFont typeface="Arial" pitchFamily="34" charset="0"/>
              <a:buChar char="•"/>
            </a:pPr>
            <a:r>
              <a:rPr lang="en-US"/>
              <a:t>Thus it is also possible to develop an equalization model to partially compensate for dispersion.</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Noise</a:t>
            </a:r>
          </a:p>
        </p:txBody>
      </p:sp>
      <p:pic>
        <p:nvPicPr>
          <p:cNvPr id="234499" name="Picture 5"/>
          <p:cNvPicPr>
            <a:picLocks noGrp="1" noChangeAspect="1" noChangeArrowheads="1"/>
          </p:cNvPicPr>
          <p:nvPr>
            <p:ph idx="1"/>
          </p:nvPr>
        </p:nvPicPr>
        <p:blipFill>
          <a:blip r:embed="rId3"/>
          <a:srcRect/>
          <a:stretch>
            <a:fillRect/>
          </a:stretch>
        </p:blipFill>
        <p:spPr>
          <a:xfrm>
            <a:off x="242888" y="2159000"/>
            <a:ext cx="8709025" cy="2935288"/>
          </a:xfrm>
          <a:noFill/>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Noise</a:t>
            </a:r>
          </a:p>
        </p:txBody>
      </p:sp>
      <p:sp>
        <p:nvSpPr>
          <p:cNvPr id="235523" name="Rectangle 4"/>
          <p:cNvSpPr>
            <a:spLocks noChangeArrowheads="1"/>
          </p:cNvSpPr>
          <p:nvPr/>
        </p:nvSpPr>
        <p:spPr bwMode="auto">
          <a:xfrm>
            <a:off x="304800" y="1100138"/>
            <a:ext cx="8343900" cy="3416300"/>
          </a:xfrm>
          <a:prstGeom prst="rect">
            <a:avLst/>
          </a:prstGeom>
          <a:noFill/>
          <a:ln w="9525">
            <a:noFill/>
            <a:miter lim="800000"/>
            <a:headEnd/>
            <a:tailEnd/>
          </a:ln>
        </p:spPr>
        <p:txBody>
          <a:bodyPr>
            <a:spAutoFit/>
          </a:bodyPr>
          <a:lstStyle/>
          <a:p>
            <a:pPr algn="just">
              <a:buFont typeface="Arial" pitchFamily="34" charset="0"/>
              <a:buChar char="•"/>
            </a:pPr>
            <a:r>
              <a:rPr lang="en-US"/>
              <a:t>Noise of different types will affect a transmitting signal. </a:t>
            </a:r>
          </a:p>
          <a:p>
            <a:pPr algn="just">
              <a:buFont typeface="Arial" pitchFamily="34" charset="0"/>
              <a:buChar char="•"/>
            </a:pPr>
            <a:endParaRPr lang="en-US"/>
          </a:p>
          <a:p>
            <a:pPr algn="just">
              <a:buFont typeface="Arial" pitchFamily="34" charset="0"/>
              <a:buChar char="•"/>
            </a:pPr>
            <a:r>
              <a:rPr lang="en-US"/>
              <a:t>Thermal noise, low amplitude random noise at predictable low amplitude (amplitude related to the temperature of the transmission medium), is caused by the thermal vibration of the molecules within the transmission medium. </a:t>
            </a:r>
          </a:p>
          <a:p>
            <a:pPr algn="just">
              <a:buFont typeface="Arial" pitchFamily="34" charset="0"/>
              <a:buChar char="•"/>
            </a:pPr>
            <a:endParaRPr lang="en-US"/>
          </a:p>
          <a:p>
            <a:pPr algn="just">
              <a:buFont typeface="Arial" pitchFamily="34" charset="0"/>
              <a:buChar char="•"/>
            </a:pPr>
            <a:r>
              <a:rPr lang="en-US"/>
              <a:t>The difference between signal levels in a transmitted signal will generally be much larger than the amplitude of the thermal noise.</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Noise</a:t>
            </a:r>
          </a:p>
        </p:txBody>
      </p:sp>
      <p:sp>
        <p:nvSpPr>
          <p:cNvPr id="236547" name="Rectangle 4"/>
          <p:cNvSpPr>
            <a:spLocks noChangeArrowheads="1"/>
          </p:cNvSpPr>
          <p:nvPr/>
        </p:nvSpPr>
        <p:spPr bwMode="auto">
          <a:xfrm>
            <a:off x="304800" y="1100138"/>
            <a:ext cx="8343900" cy="3786187"/>
          </a:xfrm>
          <a:prstGeom prst="rect">
            <a:avLst/>
          </a:prstGeom>
          <a:noFill/>
          <a:ln w="9525">
            <a:noFill/>
            <a:miter lim="800000"/>
            <a:headEnd/>
            <a:tailEnd/>
          </a:ln>
        </p:spPr>
        <p:txBody>
          <a:bodyPr>
            <a:spAutoFit/>
          </a:bodyPr>
          <a:lstStyle/>
          <a:p>
            <a:pPr algn="just">
              <a:buFont typeface="Arial" pitchFamily="34" charset="0"/>
              <a:buChar char="•"/>
            </a:pPr>
            <a:r>
              <a:rPr lang="en-US"/>
              <a:t>Thermal noise sets a limit of how close different signal levels can be at the receiver (larger than the 2X amplitude of the thermal noise). </a:t>
            </a:r>
          </a:p>
          <a:p>
            <a:pPr algn="just">
              <a:buFont typeface="Arial" pitchFamily="34" charset="0"/>
              <a:buChar char="•"/>
            </a:pPr>
            <a:endParaRPr lang="en-US"/>
          </a:p>
          <a:p>
            <a:pPr algn="just">
              <a:buFont typeface="Arial" pitchFamily="34" charset="0"/>
              <a:buChar char="•"/>
            </a:pPr>
            <a:r>
              <a:rPr lang="en-US"/>
              <a:t>Thermal noise will not usually be of high enough amplitude to cause the introduction of bit errors in an encoded signal (unless attenuation has been excessive).</a:t>
            </a:r>
          </a:p>
          <a:p>
            <a:pPr algn="just">
              <a:buFont typeface="Arial" pitchFamily="34" charset="0"/>
              <a:buChar char="•"/>
            </a:pPr>
            <a:endParaRPr lang="en-US"/>
          </a:p>
          <a:p>
            <a:pPr algn="just">
              <a:buFont typeface="Arial" pitchFamily="34" charset="0"/>
              <a:buChar char="•"/>
            </a:pPr>
            <a:r>
              <a:rPr lang="en-US"/>
              <a:t> However, impulse noise picked up from the environment can have high amplitude for significant lengths of time</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Noise</a:t>
            </a:r>
          </a:p>
        </p:txBody>
      </p:sp>
      <p:sp>
        <p:nvSpPr>
          <p:cNvPr id="237571" name="Rectangle 4"/>
          <p:cNvSpPr>
            <a:spLocks noChangeArrowheads="1"/>
          </p:cNvSpPr>
          <p:nvPr/>
        </p:nvSpPr>
        <p:spPr bwMode="auto">
          <a:xfrm>
            <a:off x="304800" y="1100138"/>
            <a:ext cx="8343900" cy="2678112"/>
          </a:xfrm>
          <a:prstGeom prst="rect">
            <a:avLst/>
          </a:prstGeom>
          <a:noFill/>
          <a:ln w="9525">
            <a:noFill/>
            <a:miter lim="800000"/>
            <a:headEnd/>
            <a:tailEnd/>
          </a:ln>
        </p:spPr>
        <p:txBody>
          <a:bodyPr>
            <a:spAutoFit/>
          </a:bodyPr>
          <a:lstStyle/>
          <a:p>
            <a:pPr algn="just">
              <a:buFont typeface="Arial" pitchFamily="34" charset="0"/>
              <a:buChar char="•"/>
            </a:pPr>
            <a:r>
              <a:rPr lang="en-US"/>
              <a:t>Such impulse noise can be caused by interference from other signals in the environment including other transmitted signals, or electrical fields natural (lightning, aurora) or manmade (signals emitted by other electrical equipment). </a:t>
            </a:r>
          </a:p>
          <a:p>
            <a:pPr algn="just">
              <a:buFont typeface="Arial" pitchFamily="34" charset="0"/>
              <a:buChar char="•"/>
            </a:pPr>
            <a:endParaRPr lang="en-US"/>
          </a:p>
          <a:p>
            <a:pPr algn="just">
              <a:buFont typeface="Arial" pitchFamily="34" charset="0"/>
              <a:buChar char="•"/>
            </a:pPr>
            <a:r>
              <a:rPr lang="en-US"/>
              <a:t>The amplitude of impulse noise may reach or exceed the magnitude of the signal.</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Noise</a:t>
            </a:r>
          </a:p>
        </p:txBody>
      </p:sp>
      <p:sp>
        <p:nvSpPr>
          <p:cNvPr id="238595" name="Rectangle 4"/>
          <p:cNvSpPr>
            <a:spLocks noChangeArrowheads="1"/>
          </p:cNvSpPr>
          <p:nvPr/>
        </p:nvSpPr>
        <p:spPr bwMode="auto">
          <a:xfrm>
            <a:off x="304800" y="1100138"/>
            <a:ext cx="8343900" cy="3046412"/>
          </a:xfrm>
          <a:prstGeom prst="rect">
            <a:avLst/>
          </a:prstGeom>
          <a:noFill/>
          <a:ln w="9525">
            <a:noFill/>
            <a:miter lim="800000"/>
            <a:headEnd/>
            <a:tailEnd/>
          </a:ln>
        </p:spPr>
        <p:txBody>
          <a:bodyPr>
            <a:spAutoFit/>
          </a:bodyPr>
          <a:lstStyle/>
          <a:p>
            <a:pPr algn="just">
              <a:buFont typeface="Arial" pitchFamily="34" charset="0"/>
              <a:buChar char="•"/>
            </a:pPr>
            <a:r>
              <a:rPr lang="en-US"/>
              <a:t>The duration of a pulse of impulse noise may be several time the duration of a single signal. </a:t>
            </a:r>
          </a:p>
          <a:p>
            <a:pPr algn="just">
              <a:buFont typeface="Arial" pitchFamily="34" charset="0"/>
              <a:buChar char="•"/>
            </a:pPr>
            <a:endParaRPr lang="en-US"/>
          </a:p>
          <a:p>
            <a:pPr algn="just">
              <a:buFont typeface="Arial" pitchFamily="34" charset="0"/>
              <a:buChar char="•"/>
            </a:pPr>
            <a:r>
              <a:rPr lang="en-US"/>
              <a:t>Because of the large amplitude of the impulse noise pulse it is possible that, when added to the real signal, the resultant received signal may appear to have been transmitted at a different level that it actually was. </a:t>
            </a:r>
          </a:p>
          <a:p>
            <a:pPr algn="just"/>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Noise</a:t>
            </a:r>
          </a:p>
        </p:txBody>
      </p:sp>
      <p:sp>
        <p:nvSpPr>
          <p:cNvPr id="239619" name="Rectangle 4"/>
          <p:cNvSpPr>
            <a:spLocks noChangeArrowheads="1"/>
          </p:cNvSpPr>
          <p:nvPr/>
        </p:nvSpPr>
        <p:spPr bwMode="auto">
          <a:xfrm>
            <a:off x="304800" y="1100138"/>
            <a:ext cx="8343900" cy="6002337"/>
          </a:xfrm>
          <a:prstGeom prst="rect">
            <a:avLst/>
          </a:prstGeom>
          <a:noFill/>
          <a:ln w="9525">
            <a:noFill/>
            <a:miter lim="800000"/>
            <a:headEnd/>
            <a:tailEnd/>
          </a:ln>
        </p:spPr>
        <p:txBody>
          <a:bodyPr>
            <a:spAutoFit/>
          </a:bodyPr>
          <a:lstStyle/>
          <a:p>
            <a:pPr algn="ctr"/>
            <a:r>
              <a:rPr lang="en-US" b="1"/>
              <a:t>For example, </a:t>
            </a:r>
          </a:p>
          <a:p>
            <a:pPr algn="just">
              <a:buFont typeface="Arial" pitchFamily="34" charset="0"/>
              <a:buChar char="•"/>
            </a:pPr>
            <a:r>
              <a:rPr lang="en-US"/>
              <a:t>for a signal with three levels (1 , 0, -1) and impulse noise has an amplitude of 1 added to a signal, the resulting received signal will have a level of (0, 1, 2). </a:t>
            </a:r>
          </a:p>
          <a:p>
            <a:pPr algn="just">
              <a:buFont typeface="Arial" pitchFamily="34" charset="0"/>
              <a:buChar char="•"/>
            </a:pPr>
            <a:endParaRPr lang="en-US"/>
          </a:p>
          <a:p>
            <a:pPr algn="just">
              <a:buFont typeface="Arial" pitchFamily="34" charset="0"/>
              <a:buChar char="•"/>
            </a:pPr>
            <a:r>
              <a:rPr lang="en-US"/>
              <a:t>During the noise pulse a signal transmitted at level 0 will arrive at the receiver with an amplitude of 1,. </a:t>
            </a:r>
          </a:p>
          <a:p>
            <a:pPr algn="just">
              <a:buFont typeface="Arial" pitchFamily="34" charset="0"/>
              <a:buChar char="•"/>
            </a:pPr>
            <a:endParaRPr lang="en-US"/>
          </a:p>
          <a:p>
            <a:pPr algn="just">
              <a:buFont typeface="Arial" pitchFamily="34" charset="0"/>
              <a:buChar char="•"/>
            </a:pPr>
            <a:r>
              <a:rPr lang="en-US"/>
              <a:t>Similarly a signal transmitted at level -1 will arrive at the receiver with an amplitude of 0. In both cases the level of the received signal will be different from the signal that was sent. </a:t>
            </a:r>
          </a:p>
          <a:p>
            <a:pPr algn="just">
              <a:buFont typeface="Arial" pitchFamily="34" charset="0"/>
              <a:buChar char="•"/>
            </a:pPr>
            <a:endParaRPr lang="en-US"/>
          </a:p>
          <a:p>
            <a:pPr algn="just">
              <a:buFont typeface="Arial" pitchFamily="34" charset="0"/>
              <a:buChar char="•"/>
            </a:pPr>
            <a:r>
              <a:rPr lang="en-US"/>
              <a:t>When the signal is decoded the resulting value of the data bit will have changed in transmission. A bit error has been introduced into the received signal.</a:t>
            </a:r>
          </a:p>
          <a:p>
            <a:pPr algn="just"/>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14339" name="Text Box 3"/>
          <p:cNvSpPr txBox="1">
            <a:spLocks noChangeArrowheads="1"/>
          </p:cNvSpPr>
          <p:nvPr/>
        </p:nvSpPr>
        <p:spPr bwMode="auto">
          <a:xfrm>
            <a:off x="571500" y="102870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MESH (FULLY CONNECTED)</a:t>
            </a:r>
            <a:endParaRPr lang="en-US" sz="3200" b="1">
              <a:latin typeface="Arial" pitchFamily="34" charset="0"/>
            </a:endParaRPr>
          </a:p>
        </p:txBody>
      </p:sp>
      <p:pic>
        <p:nvPicPr>
          <p:cNvPr id="14340" name="Picture 6"/>
          <p:cNvPicPr>
            <a:picLocks noGrp="1" noChangeAspect="1" noChangeArrowheads="1"/>
          </p:cNvPicPr>
          <p:nvPr>
            <p:ph idx="1"/>
          </p:nvPr>
        </p:nvPicPr>
        <p:blipFill>
          <a:blip r:embed="rId2"/>
          <a:srcRect/>
          <a:stretch>
            <a:fillRect/>
          </a:stretch>
        </p:blipFill>
        <p:spPr>
          <a:xfrm>
            <a:off x="1946275" y="1558925"/>
            <a:ext cx="5300663" cy="4133850"/>
          </a:xfrm>
          <a:noFill/>
        </p:spPr>
      </p:pic>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Signals</a:t>
            </a:r>
          </a:p>
        </p:txBody>
      </p:sp>
      <p:sp>
        <p:nvSpPr>
          <p:cNvPr id="1106950" name="Rectangle 6"/>
          <p:cNvSpPr>
            <a:spLocks noChangeArrowheads="1"/>
          </p:cNvSpPr>
          <p:nvPr/>
        </p:nvSpPr>
        <p:spPr bwMode="auto">
          <a:xfrm>
            <a:off x="762000" y="1600200"/>
            <a:ext cx="4572000" cy="4359275"/>
          </a:xfrm>
          <a:prstGeom prst="rect">
            <a:avLst/>
          </a:prstGeom>
          <a:noFill/>
          <a:ln w="9525">
            <a:noFill/>
            <a:miter lim="800000"/>
            <a:headEnd/>
            <a:tailEnd/>
          </a:ln>
        </p:spPr>
        <p:txBody>
          <a:bodyPr>
            <a:spAutoFit/>
          </a:bodyPr>
          <a:lstStyle/>
          <a:p>
            <a:pPr eaLnBrk="0" hangingPunct="0">
              <a:buFontTx/>
              <a:buChar char="•"/>
            </a:pPr>
            <a:r>
              <a:rPr lang="en-US" sz="4000" b="1" i="1"/>
              <a:t>Throughput</a:t>
            </a:r>
          </a:p>
          <a:p>
            <a:pPr eaLnBrk="0" hangingPunct="0">
              <a:buFontTx/>
              <a:buChar char="•"/>
            </a:pPr>
            <a:endParaRPr lang="en-US" sz="4000" b="1" i="1"/>
          </a:p>
          <a:p>
            <a:pPr eaLnBrk="0" hangingPunct="0">
              <a:buFontTx/>
              <a:buChar char="•"/>
            </a:pPr>
            <a:r>
              <a:rPr lang="en-US" sz="4000" b="1" i="1"/>
              <a:t>Propagation Speed</a:t>
            </a:r>
          </a:p>
          <a:p>
            <a:pPr eaLnBrk="0" hangingPunct="0">
              <a:buFontTx/>
              <a:buChar char="•"/>
            </a:pPr>
            <a:endParaRPr lang="en-US" sz="4000" b="1" i="1"/>
          </a:p>
          <a:p>
            <a:pPr eaLnBrk="0" hangingPunct="0">
              <a:buFontTx/>
              <a:buChar char="•"/>
            </a:pPr>
            <a:r>
              <a:rPr lang="en-US" sz="4000" b="1" i="1"/>
              <a:t>Propagation Time</a:t>
            </a:r>
          </a:p>
          <a:p>
            <a:pPr eaLnBrk="0" hangingPunct="0">
              <a:buFontTx/>
              <a:buChar char="•"/>
            </a:pPr>
            <a:endParaRPr lang="en-US" sz="4000" b="1" i="1"/>
          </a:p>
          <a:p>
            <a:pPr eaLnBrk="0" hangingPunct="0">
              <a:buFontTx/>
              <a:buChar char="•"/>
            </a:pPr>
            <a:r>
              <a:rPr lang="en-US" sz="4000" b="1" i="1"/>
              <a:t>Wavelength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106950">
                                            <p:txEl>
                                              <p:pRg st="0" end="0"/>
                                            </p:txEl>
                                          </p:spTgt>
                                        </p:tgtEl>
                                        <p:attrNameLst>
                                          <p:attrName>style.visibility</p:attrName>
                                        </p:attrNameLst>
                                      </p:cBhvr>
                                      <p:to>
                                        <p:strVal val="visible"/>
                                      </p:to>
                                    </p:set>
                                    <p:animEffect transition="in" filter="diamond(in)">
                                      <p:cBhvr>
                                        <p:cTn id="7" dur="1000"/>
                                        <p:tgtEl>
                                          <p:spTgt spid="11069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06950">
                                            <p:txEl>
                                              <p:pRg st="2" end="2"/>
                                            </p:txEl>
                                          </p:spTgt>
                                        </p:tgtEl>
                                        <p:attrNameLst>
                                          <p:attrName>style.visibility</p:attrName>
                                        </p:attrNameLst>
                                      </p:cBhvr>
                                      <p:to>
                                        <p:strVal val="visible"/>
                                      </p:to>
                                    </p:set>
                                    <p:animEffect transition="in" filter="diamond(in)">
                                      <p:cBhvr>
                                        <p:cTn id="12" dur="1000"/>
                                        <p:tgtEl>
                                          <p:spTgt spid="11069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106950">
                                            <p:txEl>
                                              <p:pRg st="4" end="4"/>
                                            </p:txEl>
                                          </p:spTgt>
                                        </p:tgtEl>
                                        <p:attrNameLst>
                                          <p:attrName>style.visibility</p:attrName>
                                        </p:attrNameLst>
                                      </p:cBhvr>
                                      <p:to>
                                        <p:strVal val="visible"/>
                                      </p:to>
                                    </p:set>
                                    <p:animEffect transition="in" filter="diamond(in)">
                                      <p:cBhvr>
                                        <p:cTn id="17" dur="1000"/>
                                        <p:tgtEl>
                                          <p:spTgt spid="110695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106950">
                                            <p:txEl>
                                              <p:pRg st="6" end="6"/>
                                            </p:txEl>
                                          </p:spTgt>
                                        </p:tgtEl>
                                        <p:attrNameLst>
                                          <p:attrName>style.visibility</p:attrName>
                                        </p:attrNameLst>
                                      </p:cBhvr>
                                      <p:to>
                                        <p:strVal val="visible"/>
                                      </p:to>
                                    </p:set>
                                    <p:animEffect transition="in" filter="diamond(in)">
                                      <p:cBhvr>
                                        <p:cTn id="22" dur="1000"/>
                                        <p:tgtEl>
                                          <p:spTgt spid="11069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Throughput</a:t>
            </a:r>
          </a:p>
        </p:txBody>
      </p:sp>
      <p:pic>
        <p:nvPicPr>
          <p:cNvPr id="241667" name="Picture 4"/>
          <p:cNvPicPr>
            <a:picLocks noGrp="1" noChangeAspect="1" noChangeArrowheads="1"/>
          </p:cNvPicPr>
          <p:nvPr>
            <p:ph idx="1"/>
          </p:nvPr>
        </p:nvPicPr>
        <p:blipFill>
          <a:blip r:embed="rId3"/>
          <a:srcRect/>
          <a:stretch>
            <a:fillRect/>
          </a:stretch>
        </p:blipFill>
        <p:spPr>
          <a:xfrm>
            <a:off x="242888" y="1955800"/>
            <a:ext cx="8709025" cy="3340100"/>
          </a:xfrm>
          <a:noFill/>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Propagation Time</a:t>
            </a:r>
          </a:p>
        </p:txBody>
      </p:sp>
      <p:pic>
        <p:nvPicPr>
          <p:cNvPr id="242691" name="Picture 5"/>
          <p:cNvPicPr>
            <a:picLocks noGrp="1" noChangeAspect="1" noChangeArrowheads="1"/>
          </p:cNvPicPr>
          <p:nvPr>
            <p:ph idx="1"/>
          </p:nvPr>
        </p:nvPicPr>
        <p:blipFill>
          <a:blip r:embed="rId3"/>
          <a:srcRect/>
          <a:stretch>
            <a:fillRect/>
          </a:stretch>
        </p:blipFill>
        <p:spPr>
          <a:xfrm>
            <a:off x="242888" y="2025650"/>
            <a:ext cx="8709025" cy="3200400"/>
          </a:xfrm>
          <a:noFill/>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Wave Length</a:t>
            </a:r>
          </a:p>
        </p:txBody>
      </p:sp>
      <p:pic>
        <p:nvPicPr>
          <p:cNvPr id="243715" name="Picture 5"/>
          <p:cNvPicPr>
            <a:picLocks noGrp="1" noChangeAspect="1" noChangeArrowheads="1"/>
          </p:cNvPicPr>
          <p:nvPr>
            <p:ph idx="1"/>
          </p:nvPr>
        </p:nvPicPr>
        <p:blipFill>
          <a:blip r:embed="rId3"/>
          <a:srcRect/>
          <a:stretch>
            <a:fillRect/>
          </a:stretch>
        </p:blipFill>
        <p:spPr>
          <a:xfrm>
            <a:off x="303213" y="2044700"/>
            <a:ext cx="8586787" cy="3163888"/>
          </a:xfrm>
          <a:noFill/>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bwMode="auto">
          <a:xfrm>
            <a:off x="11620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Signals</a:t>
            </a:r>
          </a:p>
        </p:txBody>
      </p:sp>
      <p:sp>
        <p:nvSpPr>
          <p:cNvPr id="244739" name="Text Box 5"/>
          <p:cNvSpPr txBox="1">
            <a:spLocks noChangeArrowheads="1"/>
          </p:cNvSpPr>
          <p:nvPr/>
        </p:nvSpPr>
        <p:spPr bwMode="auto">
          <a:xfrm>
            <a:off x="1409700" y="2057400"/>
            <a:ext cx="6461125" cy="2774950"/>
          </a:xfrm>
          <a:prstGeom prst="rect">
            <a:avLst/>
          </a:prstGeom>
          <a:noFill/>
          <a:ln w="9525">
            <a:noFill/>
            <a:miter lim="800000"/>
            <a:headEnd/>
            <a:tailEnd/>
          </a:ln>
        </p:spPr>
        <p:txBody>
          <a:bodyPr wrap="none">
            <a:spAutoFit/>
          </a:bodyPr>
          <a:lstStyle/>
          <a:p>
            <a:pPr algn="ctr"/>
            <a:r>
              <a:rPr lang="en-US" altLang="en-US" sz="8800" b="1" i="1">
                <a:solidFill>
                  <a:srgbClr val="FF0066"/>
                </a:solidFill>
              </a:rPr>
              <a:t>Digital</a:t>
            </a:r>
            <a:br>
              <a:rPr lang="en-US" altLang="en-US" sz="8800" b="1" i="1">
                <a:solidFill>
                  <a:srgbClr val="FF0066"/>
                </a:solidFill>
              </a:rPr>
            </a:br>
            <a:r>
              <a:rPr lang="en-US" altLang="en-US" sz="8800" b="1" i="1">
                <a:solidFill>
                  <a:srgbClr val="FF0066"/>
                </a:solidFill>
              </a:rPr>
              <a:t>Transmission</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Characterstics</a:t>
            </a:r>
          </a:p>
        </p:txBody>
      </p:sp>
      <p:sp>
        <p:nvSpPr>
          <p:cNvPr id="1119236" name="Rectangle 4"/>
          <p:cNvSpPr>
            <a:spLocks noChangeArrowheads="1"/>
          </p:cNvSpPr>
          <p:nvPr/>
        </p:nvSpPr>
        <p:spPr bwMode="auto">
          <a:xfrm>
            <a:off x="609600" y="2209800"/>
            <a:ext cx="8001000" cy="3140075"/>
          </a:xfrm>
          <a:prstGeom prst="rect">
            <a:avLst/>
          </a:prstGeom>
          <a:noFill/>
          <a:ln w="9525">
            <a:noFill/>
            <a:miter lim="800000"/>
            <a:headEnd/>
            <a:tailEnd/>
          </a:ln>
        </p:spPr>
        <p:txBody>
          <a:bodyPr>
            <a:spAutoFit/>
          </a:bodyPr>
          <a:lstStyle/>
          <a:p>
            <a:pPr eaLnBrk="0" hangingPunct="0"/>
            <a:r>
              <a:rPr lang="en-US" sz="4000" b="1" i="1"/>
              <a:t>Some Characteristics</a:t>
            </a:r>
          </a:p>
          <a:p>
            <a:pPr eaLnBrk="0" hangingPunct="0"/>
            <a:endParaRPr lang="en-US" sz="4000" b="1" i="1"/>
          </a:p>
          <a:p>
            <a:pPr eaLnBrk="0" hangingPunct="0"/>
            <a:r>
              <a:rPr lang="en-US" sz="4000" b="1" i="1"/>
              <a:t>Line Coding Schemes</a:t>
            </a:r>
          </a:p>
          <a:p>
            <a:pPr eaLnBrk="0" hangingPunct="0"/>
            <a:endParaRPr lang="en-US" sz="4000" b="1" i="1"/>
          </a:p>
          <a:p>
            <a:pPr eaLnBrk="0" hangingPunct="0"/>
            <a:r>
              <a:rPr lang="en-US" sz="4000" b="1" i="1"/>
              <a:t>Some Other Schemes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119236">
                                            <p:txEl>
                                              <p:pRg st="0" end="0"/>
                                            </p:txEl>
                                          </p:spTgt>
                                        </p:tgtEl>
                                        <p:attrNameLst>
                                          <p:attrName>style.visibility</p:attrName>
                                        </p:attrNameLst>
                                      </p:cBhvr>
                                      <p:to>
                                        <p:strVal val="visible"/>
                                      </p:to>
                                    </p:set>
                                    <p:animEffect transition="in" filter="diamond(in)">
                                      <p:cBhvr>
                                        <p:cTn id="7" dur="1000"/>
                                        <p:tgtEl>
                                          <p:spTgt spid="11192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19236">
                                            <p:txEl>
                                              <p:pRg st="2" end="2"/>
                                            </p:txEl>
                                          </p:spTgt>
                                        </p:tgtEl>
                                        <p:attrNameLst>
                                          <p:attrName>style.visibility</p:attrName>
                                        </p:attrNameLst>
                                      </p:cBhvr>
                                      <p:to>
                                        <p:strVal val="visible"/>
                                      </p:to>
                                    </p:set>
                                    <p:animEffect transition="in" filter="diamond(in)">
                                      <p:cBhvr>
                                        <p:cTn id="12" dur="1000"/>
                                        <p:tgtEl>
                                          <p:spTgt spid="111923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119236">
                                            <p:txEl>
                                              <p:pRg st="4" end="4"/>
                                            </p:txEl>
                                          </p:spTgt>
                                        </p:tgtEl>
                                        <p:attrNameLst>
                                          <p:attrName>style.visibility</p:attrName>
                                        </p:attrNameLst>
                                      </p:cBhvr>
                                      <p:to>
                                        <p:strVal val="visible"/>
                                      </p:to>
                                    </p:set>
                                    <p:animEffect transition="in" filter="diamond(in)">
                                      <p:cBhvr>
                                        <p:cTn id="17" dur="1000"/>
                                        <p:tgtEl>
                                          <p:spTgt spid="11192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Characterstics</a:t>
            </a:r>
          </a:p>
        </p:txBody>
      </p:sp>
      <p:sp>
        <p:nvSpPr>
          <p:cNvPr id="1379331" name="Rectangle 3"/>
          <p:cNvSpPr>
            <a:spLocks noChangeArrowheads="1"/>
          </p:cNvSpPr>
          <p:nvPr/>
        </p:nvSpPr>
        <p:spPr bwMode="auto">
          <a:xfrm>
            <a:off x="381000" y="1028700"/>
            <a:ext cx="8001000" cy="701675"/>
          </a:xfrm>
          <a:prstGeom prst="rect">
            <a:avLst/>
          </a:prstGeom>
          <a:noFill/>
          <a:ln w="9525">
            <a:noFill/>
            <a:miter lim="800000"/>
            <a:headEnd/>
            <a:tailEnd/>
          </a:ln>
        </p:spPr>
        <p:txBody>
          <a:bodyPr>
            <a:spAutoFit/>
          </a:bodyPr>
          <a:lstStyle/>
          <a:p>
            <a:pPr eaLnBrk="0" hangingPunct="0"/>
            <a:endParaRPr lang="en-US" sz="4000" b="1" i="1"/>
          </a:p>
        </p:txBody>
      </p:sp>
      <p:sp>
        <p:nvSpPr>
          <p:cNvPr id="249860" name="Rectangle 4"/>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en-US"/>
          </a:p>
        </p:txBody>
      </p:sp>
      <p:sp>
        <p:nvSpPr>
          <p:cNvPr id="249861" name="Rectangle 5"/>
          <p:cNvSpPr>
            <a:spLocks noChangeArrowheads="1"/>
          </p:cNvSpPr>
          <p:nvPr/>
        </p:nvSpPr>
        <p:spPr bwMode="auto">
          <a:xfrm>
            <a:off x="4479925" y="3200400"/>
            <a:ext cx="2546350" cy="457200"/>
          </a:xfrm>
          <a:prstGeom prst="rect">
            <a:avLst/>
          </a:prstGeom>
          <a:noFill/>
          <a:ln w="9525">
            <a:noFill/>
            <a:miter lim="800000"/>
            <a:headEnd/>
            <a:tailEnd/>
          </a:ln>
        </p:spPr>
        <p:txBody>
          <a:bodyPr>
            <a:spAutoFit/>
          </a:bodyPr>
          <a:lstStyle/>
          <a:p>
            <a:endParaRPr lang="en-US"/>
          </a:p>
        </p:txBody>
      </p:sp>
      <p:sp>
        <p:nvSpPr>
          <p:cNvPr id="249862" name="Text Box 6"/>
          <p:cNvSpPr txBox="1">
            <a:spLocks noChangeArrowheads="1"/>
          </p:cNvSpPr>
          <p:nvPr/>
        </p:nvSpPr>
        <p:spPr bwMode="auto">
          <a:xfrm>
            <a:off x="285750" y="1200150"/>
            <a:ext cx="8305800" cy="4524375"/>
          </a:xfrm>
          <a:prstGeom prst="rect">
            <a:avLst/>
          </a:prstGeom>
          <a:noFill/>
          <a:ln w="9525">
            <a:noFill/>
            <a:miter lim="800000"/>
            <a:headEnd/>
            <a:tailEnd/>
          </a:ln>
        </p:spPr>
        <p:txBody>
          <a:bodyPr>
            <a:spAutoFit/>
          </a:bodyPr>
          <a:lstStyle/>
          <a:p>
            <a:pPr algn="just">
              <a:spcBef>
                <a:spcPct val="50000"/>
              </a:spcBef>
              <a:buFont typeface="Arial" pitchFamily="34" charset="0"/>
              <a:buChar char="•"/>
            </a:pPr>
            <a:r>
              <a:rPr lang="en-US"/>
              <a:t>The basis of analog signaling is a constant frequency signal known as a </a:t>
            </a:r>
            <a:r>
              <a:rPr lang="en-US" b="1" i="1"/>
              <a:t>carrier signal</a:t>
            </a:r>
            <a:r>
              <a:rPr lang="en-US"/>
              <a:t>, which is chosen to be compatible with the transmission media being used, so that it can traverse a long distance with minimum of attenuation and distortion. </a:t>
            </a:r>
          </a:p>
          <a:p>
            <a:pPr algn="just">
              <a:spcBef>
                <a:spcPct val="50000"/>
              </a:spcBef>
              <a:buFont typeface="Arial" pitchFamily="34" charset="0"/>
              <a:buChar char="•"/>
            </a:pPr>
            <a:r>
              <a:rPr lang="en-US"/>
              <a:t>Data can be transmitted using these carrier signals by a process called </a:t>
            </a:r>
            <a:r>
              <a:rPr lang="en-US" b="1" i="1"/>
              <a:t>modulation</a:t>
            </a:r>
            <a:r>
              <a:rPr lang="en-US"/>
              <a:t>, where one or more fundamental parameters of the carrier wave, i.e. amplitude, frequency and phase are being modulated by the source data. </a:t>
            </a:r>
          </a:p>
          <a:p>
            <a:pPr algn="just">
              <a:spcBef>
                <a:spcPct val="50000"/>
              </a:spcBef>
              <a:buFont typeface="Arial" pitchFamily="34" charset="0"/>
              <a:buChar char="•"/>
            </a:pPr>
            <a:r>
              <a:rPr lang="en-US"/>
              <a:t>The resulting signal, called </a:t>
            </a:r>
            <a:r>
              <a:rPr lang="en-US" b="1" i="1"/>
              <a:t>modulated signal </a:t>
            </a:r>
            <a:r>
              <a:rPr lang="en-US"/>
              <a:t>traverses the media, which is </a:t>
            </a:r>
            <a:r>
              <a:rPr lang="en-US" b="1" i="1"/>
              <a:t>demodulated</a:t>
            </a:r>
            <a:r>
              <a:rPr lang="en-US" i="1"/>
              <a:t> </a:t>
            </a:r>
            <a:r>
              <a:rPr lang="en-US"/>
              <a:t>at the receiving end and the original signal is extracted.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nodePh="1">
                                  <p:stCondLst>
                                    <p:cond delay="0"/>
                                  </p:stCondLst>
                                  <p:endCondLst>
                                    <p:cond evt="begin" delay="0">
                                      <p:tn val="5"/>
                                    </p:cond>
                                  </p:endCondLst>
                                  <p:childTnLst>
                                    <p:set>
                                      <p:cBhvr>
                                        <p:cTn id="6" dur="1" fill="hold">
                                          <p:stCondLst>
                                            <p:cond delay="0"/>
                                          </p:stCondLst>
                                        </p:cTn>
                                        <p:tgtEl>
                                          <p:spTgt spid="1379331">
                                            <p:txEl>
                                              <p:pRg st="0" end="0"/>
                                            </p:txEl>
                                          </p:spTgt>
                                        </p:tgtEl>
                                        <p:attrNameLst>
                                          <p:attrName>style.visibility</p:attrName>
                                        </p:attrNameLst>
                                      </p:cBhvr>
                                      <p:to>
                                        <p:strVal val="visible"/>
                                      </p:to>
                                    </p:set>
                                    <p:animEffect transition="in" filter="diamond(in)">
                                      <p:cBhvr>
                                        <p:cTn id="7" dur="1000"/>
                                        <p:tgtEl>
                                          <p:spTgt spid="13793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Characterstics</a:t>
            </a:r>
          </a:p>
        </p:txBody>
      </p:sp>
      <p:sp>
        <p:nvSpPr>
          <p:cNvPr id="1381379" name="Rectangle 3"/>
          <p:cNvSpPr>
            <a:spLocks noChangeArrowheads="1"/>
          </p:cNvSpPr>
          <p:nvPr/>
        </p:nvSpPr>
        <p:spPr bwMode="auto">
          <a:xfrm>
            <a:off x="381000" y="1028700"/>
            <a:ext cx="8001000" cy="701675"/>
          </a:xfrm>
          <a:prstGeom prst="rect">
            <a:avLst/>
          </a:prstGeom>
          <a:noFill/>
          <a:ln w="9525">
            <a:noFill/>
            <a:miter lim="800000"/>
            <a:headEnd/>
            <a:tailEnd/>
          </a:ln>
        </p:spPr>
        <p:txBody>
          <a:bodyPr>
            <a:spAutoFit/>
          </a:bodyPr>
          <a:lstStyle/>
          <a:p>
            <a:pPr eaLnBrk="0" hangingPunct="0"/>
            <a:endParaRPr lang="en-US" sz="4000" b="1" i="1"/>
          </a:p>
        </p:txBody>
      </p:sp>
      <p:sp>
        <p:nvSpPr>
          <p:cNvPr id="250884" name="Rectangle 4"/>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en-US"/>
          </a:p>
        </p:txBody>
      </p:sp>
      <p:sp>
        <p:nvSpPr>
          <p:cNvPr id="250885" name="Rectangle 5"/>
          <p:cNvSpPr>
            <a:spLocks noChangeArrowheads="1"/>
          </p:cNvSpPr>
          <p:nvPr/>
        </p:nvSpPr>
        <p:spPr bwMode="auto">
          <a:xfrm>
            <a:off x="4479925" y="3200400"/>
            <a:ext cx="2546350" cy="457200"/>
          </a:xfrm>
          <a:prstGeom prst="rect">
            <a:avLst/>
          </a:prstGeom>
          <a:noFill/>
          <a:ln w="9525">
            <a:noFill/>
            <a:miter lim="800000"/>
            <a:headEnd/>
            <a:tailEnd/>
          </a:ln>
        </p:spPr>
        <p:txBody>
          <a:bodyPr>
            <a:spAutoFit/>
          </a:bodyPr>
          <a:lstStyle/>
          <a:p>
            <a:endParaRPr lang="en-US"/>
          </a:p>
        </p:txBody>
      </p:sp>
      <p:sp>
        <p:nvSpPr>
          <p:cNvPr id="250886" name="Text Box 6"/>
          <p:cNvSpPr txBox="1">
            <a:spLocks noChangeArrowheads="1"/>
          </p:cNvSpPr>
          <p:nvPr/>
        </p:nvSpPr>
        <p:spPr bwMode="auto">
          <a:xfrm>
            <a:off x="285750" y="1200150"/>
            <a:ext cx="8305800" cy="4154488"/>
          </a:xfrm>
          <a:prstGeom prst="rect">
            <a:avLst/>
          </a:prstGeom>
          <a:noFill/>
          <a:ln w="9525">
            <a:noFill/>
            <a:miter lim="800000"/>
            <a:headEnd/>
            <a:tailEnd/>
          </a:ln>
        </p:spPr>
        <p:txBody>
          <a:bodyPr>
            <a:spAutoFit/>
          </a:bodyPr>
          <a:lstStyle/>
          <a:p>
            <a:pPr algn="just">
              <a:buFont typeface="Arial" pitchFamily="34" charset="0"/>
              <a:buChar char="•"/>
            </a:pPr>
            <a:r>
              <a:rPr lang="en-US" b="1"/>
              <a:t>No of signal levels</a:t>
            </a:r>
            <a:r>
              <a:rPr lang="en-US"/>
              <a:t>: This refers to the number values allowed in a signal, known as s</a:t>
            </a:r>
            <a:r>
              <a:rPr lang="en-US" b="1"/>
              <a:t>ignal levels</a:t>
            </a:r>
            <a:r>
              <a:rPr lang="en-US"/>
              <a:t>, to represent data. </a:t>
            </a:r>
          </a:p>
          <a:p>
            <a:pPr algn="just">
              <a:buFont typeface="Arial" pitchFamily="34" charset="0"/>
              <a:buChar char="•"/>
            </a:pPr>
            <a:endParaRPr lang="en-US" b="1"/>
          </a:p>
          <a:p>
            <a:pPr algn="just">
              <a:buFont typeface="Arial" pitchFamily="34" charset="0"/>
              <a:buChar char="•"/>
            </a:pPr>
            <a:r>
              <a:rPr lang="en-US" b="1" u="sng"/>
              <a:t>Bit rate versus Baud rate</a:t>
            </a:r>
            <a:r>
              <a:rPr lang="en-US" u="sng"/>
              <a:t>: </a:t>
            </a:r>
          </a:p>
          <a:p>
            <a:pPr algn="just">
              <a:buFont typeface="Arial" pitchFamily="34" charset="0"/>
              <a:buChar char="•"/>
            </a:pPr>
            <a:endParaRPr lang="en-US"/>
          </a:p>
          <a:p>
            <a:pPr algn="just">
              <a:buFont typeface="Arial" pitchFamily="34" charset="0"/>
              <a:buChar char="•"/>
            </a:pPr>
            <a:r>
              <a:rPr lang="en-US"/>
              <a:t>The </a:t>
            </a:r>
            <a:r>
              <a:rPr lang="en-US" b="1"/>
              <a:t>bit rate </a:t>
            </a:r>
            <a:r>
              <a:rPr lang="en-US"/>
              <a:t>represents the number of bits sent per second, whereas the </a:t>
            </a:r>
            <a:r>
              <a:rPr lang="en-US" b="1"/>
              <a:t>baud rate </a:t>
            </a:r>
            <a:r>
              <a:rPr lang="en-US"/>
              <a:t>defines the number of signal elements per second in the signal. </a:t>
            </a:r>
          </a:p>
          <a:p>
            <a:pPr algn="just">
              <a:buFont typeface="Arial" pitchFamily="34" charset="0"/>
              <a:buChar char="•"/>
            </a:pPr>
            <a:endParaRPr lang="en-US"/>
          </a:p>
          <a:p>
            <a:pPr algn="just">
              <a:buFont typeface="Arial" pitchFamily="34" charset="0"/>
              <a:buChar char="•"/>
            </a:pPr>
            <a:r>
              <a:rPr lang="en-US"/>
              <a:t>Depending on the encoding technique used, baud rate may be more than or less than the data rate.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nodePh="1">
                                  <p:stCondLst>
                                    <p:cond delay="0"/>
                                  </p:stCondLst>
                                  <p:endCondLst>
                                    <p:cond evt="begin" delay="0">
                                      <p:tn val="5"/>
                                    </p:cond>
                                  </p:endCondLst>
                                  <p:childTnLst>
                                    <p:set>
                                      <p:cBhvr>
                                        <p:cTn id="6" dur="1" fill="hold">
                                          <p:stCondLst>
                                            <p:cond delay="0"/>
                                          </p:stCondLst>
                                        </p:cTn>
                                        <p:tgtEl>
                                          <p:spTgt spid="1381379">
                                            <p:txEl>
                                              <p:pRg st="0" end="0"/>
                                            </p:txEl>
                                          </p:spTgt>
                                        </p:tgtEl>
                                        <p:attrNameLst>
                                          <p:attrName>style.visibility</p:attrName>
                                        </p:attrNameLst>
                                      </p:cBhvr>
                                      <p:to>
                                        <p:strVal val="visible"/>
                                      </p:to>
                                    </p:set>
                                    <p:animEffect transition="in" filter="diamond(in)">
                                      <p:cBhvr>
                                        <p:cTn id="7" dur="1000"/>
                                        <p:tgtEl>
                                          <p:spTgt spid="13813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Line Coding</a:t>
            </a:r>
          </a:p>
        </p:txBody>
      </p:sp>
      <p:pic>
        <p:nvPicPr>
          <p:cNvPr id="259075" name="Picture 4"/>
          <p:cNvPicPr>
            <a:picLocks noGrp="1" noChangeAspect="1" noChangeArrowheads="1"/>
          </p:cNvPicPr>
          <p:nvPr>
            <p:ph idx="1"/>
          </p:nvPr>
        </p:nvPicPr>
        <p:blipFill>
          <a:blip r:embed="rId3"/>
          <a:srcRect/>
          <a:stretch>
            <a:fillRect/>
          </a:stretch>
        </p:blipFill>
        <p:spPr>
          <a:xfrm>
            <a:off x="242888" y="2827338"/>
            <a:ext cx="8709025" cy="1598612"/>
          </a:xfrm>
          <a:noFill/>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Signal Levels Vs Data level</a:t>
            </a:r>
          </a:p>
        </p:txBody>
      </p:sp>
      <p:pic>
        <p:nvPicPr>
          <p:cNvPr id="260099" name="Picture 5"/>
          <p:cNvPicPr>
            <a:picLocks noGrp="1" noChangeAspect="1" noChangeArrowheads="1"/>
          </p:cNvPicPr>
          <p:nvPr>
            <p:ph idx="1"/>
          </p:nvPr>
        </p:nvPicPr>
        <p:blipFill>
          <a:blip r:embed="rId3"/>
          <a:srcRect/>
          <a:stretch>
            <a:fillRect/>
          </a:stretch>
        </p:blipFill>
        <p:spPr>
          <a:xfrm>
            <a:off x="925513" y="1014413"/>
            <a:ext cx="7342187" cy="5224462"/>
          </a:xfr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1524000" y="0"/>
            <a:ext cx="76200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15363" name="Text Box 3"/>
          <p:cNvSpPr txBox="1">
            <a:spLocks noChangeArrowheads="1"/>
          </p:cNvSpPr>
          <p:nvPr/>
        </p:nvSpPr>
        <p:spPr bwMode="auto">
          <a:xfrm>
            <a:off x="228600" y="102870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STAR</a:t>
            </a:r>
            <a:endParaRPr lang="en-US" sz="3200" b="1">
              <a:latin typeface="Arial" pitchFamily="34" charset="0"/>
            </a:endParaRPr>
          </a:p>
        </p:txBody>
      </p:sp>
      <p:pic>
        <p:nvPicPr>
          <p:cNvPr id="15364" name="Picture 6"/>
          <p:cNvPicPr>
            <a:picLocks noGrp="1" noChangeAspect="1" noChangeArrowheads="1"/>
          </p:cNvPicPr>
          <p:nvPr>
            <p:ph idx="1"/>
          </p:nvPr>
        </p:nvPicPr>
        <p:blipFill>
          <a:blip r:embed="rId2"/>
          <a:srcRect/>
          <a:stretch>
            <a:fillRect/>
          </a:stretch>
        </p:blipFill>
        <p:spPr>
          <a:xfrm>
            <a:off x="1568450" y="2406650"/>
            <a:ext cx="6056313" cy="2438400"/>
          </a:xfrm>
          <a:noFill/>
        </p:spPr>
      </p:pic>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bwMode="auto">
          <a:xfrm>
            <a:off x="914400" y="-97654"/>
            <a:ext cx="8229600" cy="1233996"/>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4000" b="1" dirty="0">
                <a:solidFill>
                  <a:srgbClr val="FEF800"/>
                </a:solidFill>
              </a:rPr>
              <a:t>Digital Signal Encoding Formats</a:t>
            </a:r>
            <a:br>
              <a:rPr lang="en-US" b="1" dirty="0">
                <a:solidFill>
                  <a:srgbClr val="FEF800"/>
                </a:solidFill>
              </a:rPr>
            </a:br>
            <a:endParaRPr lang="en-US" b="1" dirty="0">
              <a:solidFill>
                <a:srgbClr val="FEF800"/>
              </a:solidFill>
            </a:endParaRPr>
          </a:p>
        </p:txBody>
      </p:sp>
      <p:pic>
        <p:nvPicPr>
          <p:cNvPr id="266243" name="Picture 5"/>
          <p:cNvPicPr>
            <a:picLocks noGrp="1" noChangeAspect="1" noChangeArrowheads="1"/>
          </p:cNvPicPr>
          <p:nvPr>
            <p:ph idx="1"/>
          </p:nvPr>
        </p:nvPicPr>
        <p:blipFill>
          <a:blip r:embed="rId3"/>
          <a:srcRect/>
          <a:stretch>
            <a:fillRect/>
          </a:stretch>
        </p:blipFill>
        <p:spPr>
          <a:xfrm>
            <a:off x="242888" y="2582863"/>
            <a:ext cx="8709025" cy="2087562"/>
          </a:xfrm>
          <a:noFill/>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dirty="0">
                <a:solidFill>
                  <a:srgbClr val="FEF800"/>
                </a:solidFill>
              </a:rPr>
              <a:t>Unipolar Encoding</a:t>
            </a:r>
          </a:p>
        </p:txBody>
      </p:sp>
      <p:sp>
        <p:nvSpPr>
          <p:cNvPr id="267267" name="Text Box 10"/>
          <p:cNvSpPr txBox="1">
            <a:spLocks noChangeArrowheads="1"/>
          </p:cNvSpPr>
          <p:nvPr/>
        </p:nvSpPr>
        <p:spPr bwMode="auto">
          <a:xfrm>
            <a:off x="371475" y="893131"/>
            <a:ext cx="8401050" cy="2492990"/>
          </a:xfrm>
          <a:prstGeom prst="rect">
            <a:avLst/>
          </a:prstGeom>
          <a:noFill/>
          <a:ln w="9525">
            <a:noFill/>
            <a:miter lim="800000"/>
            <a:headEnd/>
            <a:tailEnd/>
          </a:ln>
        </p:spPr>
        <p:txBody>
          <a:bodyPr>
            <a:spAutoFit/>
          </a:bodyPr>
          <a:lstStyle/>
          <a:p>
            <a:pPr algn="just">
              <a:spcBef>
                <a:spcPct val="50000"/>
              </a:spcBef>
              <a:buFont typeface="Arial" pitchFamily="34" charset="0"/>
              <a:buChar char="•"/>
            </a:pPr>
            <a:r>
              <a:rPr lang="en-US" dirty="0"/>
              <a:t>In unipolar encoding technique, only one voltage levels are used. </a:t>
            </a:r>
          </a:p>
          <a:p>
            <a:pPr algn="just">
              <a:spcBef>
                <a:spcPct val="50000"/>
              </a:spcBef>
              <a:buFont typeface="Arial" pitchFamily="34" charset="0"/>
              <a:buChar char="•"/>
            </a:pPr>
            <a:r>
              <a:rPr lang="en-US" dirty="0"/>
              <a:t>It uses only one polarity of voltage level</a:t>
            </a:r>
          </a:p>
          <a:p>
            <a:pPr algn="just">
              <a:spcBef>
                <a:spcPct val="50000"/>
              </a:spcBef>
              <a:buFont typeface="Arial" pitchFamily="34" charset="0"/>
              <a:buChar char="•"/>
            </a:pPr>
            <a:r>
              <a:rPr lang="en-US" dirty="0"/>
              <a:t>Unfortunately, DC component present in the encoded signal and there is loss of synchronization for long sequences of 0’s and 1’s. </a:t>
            </a:r>
          </a:p>
          <a:p>
            <a:pPr algn="just">
              <a:spcBef>
                <a:spcPct val="50000"/>
              </a:spcBef>
              <a:buFont typeface="Arial" pitchFamily="34" charset="0"/>
              <a:buChar char="•"/>
            </a:pPr>
            <a:r>
              <a:rPr lang="en-US" dirty="0"/>
              <a:t>It is simple but obsolete.</a:t>
            </a:r>
          </a:p>
        </p:txBody>
      </p:sp>
      <p:pic>
        <p:nvPicPr>
          <p:cNvPr id="4" name="Picture 4">
            <a:extLst>
              <a:ext uri="{FF2B5EF4-FFF2-40B4-BE49-F238E27FC236}">
                <a16:creationId xmlns:a16="http://schemas.microsoft.com/office/drawing/2014/main" id="{84CC7C7D-84B4-43CB-AEAC-8868B591042B}"/>
              </a:ext>
            </a:extLst>
          </p:cNvPr>
          <p:cNvPicPr>
            <a:picLocks noGrp="1" noChangeAspect="1" noChangeArrowheads="1"/>
          </p:cNvPicPr>
          <p:nvPr>
            <p:ph idx="1"/>
          </p:nvPr>
        </p:nvPicPr>
        <p:blipFill>
          <a:blip r:embed="rId3"/>
          <a:srcRect/>
          <a:stretch>
            <a:fillRect/>
          </a:stretch>
        </p:blipFill>
        <p:spPr>
          <a:xfrm>
            <a:off x="709922" y="4005262"/>
            <a:ext cx="6564312" cy="2439926"/>
          </a:xfrm>
          <a:noFill/>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dirty="0">
                <a:solidFill>
                  <a:srgbClr val="FEF800"/>
                </a:solidFill>
              </a:rPr>
              <a:t>Unipolar Encoding</a:t>
            </a:r>
          </a:p>
        </p:txBody>
      </p:sp>
      <p:sp>
        <p:nvSpPr>
          <p:cNvPr id="269315" name="Rectangle 3"/>
          <p:cNvSpPr>
            <a:spLocks noChangeArrowheads="1"/>
          </p:cNvSpPr>
          <p:nvPr/>
        </p:nvSpPr>
        <p:spPr bwMode="auto">
          <a:xfrm>
            <a:off x="876300" y="976313"/>
            <a:ext cx="7543800" cy="1247775"/>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Unipolar encoding uses only one voltage level.</a:t>
            </a:r>
          </a:p>
        </p:txBody>
      </p:sp>
      <p:pic>
        <p:nvPicPr>
          <p:cNvPr id="269316" name="Picture 4"/>
          <p:cNvPicPr>
            <a:picLocks noGrp="1" noChangeAspect="1" noChangeArrowheads="1"/>
          </p:cNvPicPr>
          <p:nvPr>
            <p:ph idx="1"/>
          </p:nvPr>
        </p:nvPicPr>
        <p:blipFill>
          <a:blip r:embed="rId3"/>
          <a:srcRect/>
          <a:stretch>
            <a:fillRect/>
          </a:stretch>
        </p:blipFill>
        <p:spPr>
          <a:xfrm>
            <a:off x="434975" y="2379709"/>
            <a:ext cx="8709025" cy="2578100"/>
          </a:xfrm>
          <a:noFill/>
        </p:spPr>
      </p:pic>
      <p:sp>
        <p:nvSpPr>
          <p:cNvPr id="6" name="TextBox 5">
            <a:extLst>
              <a:ext uri="{FF2B5EF4-FFF2-40B4-BE49-F238E27FC236}">
                <a16:creationId xmlns:a16="http://schemas.microsoft.com/office/drawing/2014/main" id="{13F67D0E-FA43-4FEB-A8DE-BD797F49A4E9}"/>
              </a:ext>
            </a:extLst>
          </p:cNvPr>
          <p:cNvSpPr txBox="1"/>
          <p:nvPr/>
        </p:nvSpPr>
        <p:spPr>
          <a:xfrm>
            <a:off x="656948" y="5113430"/>
            <a:ext cx="7617040" cy="1384995"/>
          </a:xfrm>
          <a:prstGeom prst="rect">
            <a:avLst/>
          </a:prstGeom>
          <a:noFill/>
        </p:spPr>
        <p:txBody>
          <a:bodyPr wrap="square">
            <a:spAutoFit/>
          </a:bodyPr>
          <a:lstStyle/>
          <a:p>
            <a:pPr algn="just">
              <a:spcBef>
                <a:spcPct val="50000"/>
              </a:spcBef>
              <a:buFontTx/>
              <a:buChar char="•"/>
            </a:pPr>
            <a:r>
              <a:rPr lang="en-US" dirty="0"/>
              <a:t>This scheme is very costly.</a:t>
            </a:r>
          </a:p>
          <a:p>
            <a:pPr algn="just">
              <a:spcBef>
                <a:spcPct val="50000"/>
              </a:spcBef>
              <a:buFontTx/>
              <a:buChar char="•"/>
            </a:pPr>
            <a:r>
              <a:rPr lang="en-US" dirty="0"/>
              <a:t>Unipolar scheme is normally not used in data communications today.</a:t>
            </a:r>
            <a:endParaRPr lang="en-IN"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dirty="0">
                <a:solidFill>
                  <a:srgbClr val="FEF800"/>
                </a:solidFill>
              </a:rPr>
              <a:t>Polar Encoding</a:t>
            </a:r>
          </a:p>
        </p:txBody>
      </p:sp>
      <p:sp>
        <p:nvSpPr>
          <p:cNvPr id="1135621" name="Rectangle 5"/>
          <p:cNvSpPr>
            <a:spLocks noChangeArrowheads="1"/>
          </p:cNvSpPr>
          <p:nvPr/>
        </p:nvSpPr>
        <p:spPr bwMode="auto">
          <a:xfrm>
            <a:off x="914400" y="976313"/>
            <a:ext cx="7543800" cy="1247775"/>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3600" b="1" i="1">
                <a:effectLst>
                  <a:outerShdw blurRad="38100" dist="38100" dir="2700000" algn="tl">
                    <a:srgbClr val="C0C0C0"/>
                  </a:outerShdw>
                </a:effectLst>
                <a:cs typeface="+mn-cs"/>
              </a:rPr>
              <a:t>Polar encoding uses two voltage levels (positive and negative).</a:t>
            </a:r>
          </a:p>
        </p:txBody>
      </p:sp>
      <p:pic>
        <p:nvPicPr>
          <p:cNvPr id="271364" name="Picture 7"/>
          <p:cNvPicPr>
            <a:picLocks noGrp="1" noChangeAspect="1" noChangeArrowheads="1"/>
          </p:cNvPicPr>
          <p:nvPr>
            <p:ph idx="1"/>
          </p:nvPr>
        </p:nvPicPr>
        <p:blipFill>
          <a:blip r:embed="rId3"/>
          <a:srcRect/>
          <a:stretch>
            <a:fillRect/>
          </a:stretch>
        </p:blipFill>
        <p:spPr>
          <a:xfrm>
            <a:off x="0" y="3408363"/>
            <a:ext cx="8709025" cy="1960562"/>
          </a:xfrm>
          <a:noFill/>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dirty="0">
                <a:solidFill>
                  <a:srgbClr val="FEF800"/>
                </a:solidFill>
              </a:rPr>
              <a:t>NRZ Encoding</a:t>
            </a:r>
          </a:p>
        </p:txBody>
      </p:sp>
      <p:sp>
        <p:nvSpPr>
          <p:cNvPr id="272387" name="Text Box 6"/>
          <p:cNvSpPr txBox="1">
            <a:spLocks noChangeArrowheads="1"/>
          </p:cNvSpPr>
          <p:nvPr/>
        </p:nvSpPr>
        <p:spPr bwMode="auto">
          <a:xfrm>
            <a:off x="304800" y="1104900"/>
            <a:ext cx="8515350" cy="5078413"/>
          </a:xfrm>
          <a:prstGeom prst="rect">
            <a:avLst/>
          </a:prstGeom>
          <a:noFill/>
          <a:ln w="9525">
            <a:noFill/>
            <a:miter lim="800000"/>
            <a:headEnd/>
            <a:tailEnd/>
          </a:ln>
        </p:spPr>
        <p:txBody>
          <a:bodyPr>
            <a:spAutoFit/>
          </a:bodyPr>
          <a:lstStyle/>
          <a:p>
            <a:pPr algn="just">
              <a:spcBef>
                <a:spcPct val="50000"/>
              </a:spcBef>
            </a:pPr>
            <a:r>
              <a:rPr lang="en-US" b="1" dirty="0"/>
              <a:t>Non Return to zero (NRZ): </a:t>
            </a:r>
          </a:p>
          <a:p>
            <a:pPr algn="just">
              <a:spcBef>
                <a:spcPct val="50000"/>
              </a:spcBef>
              <a:buFont typeface="Arial" pitchFamily="34" charset="0"/>
              <a:buChar char="•"/>
            </a:pPr>
            <a:r>
              <a:rPr lang="en-US" dirty="0"/>
              <a:t>The most common and easiest way to transmit digital signals is to use two different voltage levels for the two binary digits. </a:t>
            </a:r>
          </a:p>
          <a:p>
            <a:pPr algn="just">
              <a:spcBef>
                <a:spcPct val="50000"/>
              </a:spcBef>
              <a:buFont typeface="Arial" pitchFamily="34" charset="0"/>
              <a:buChar char="•"/>
            </a:pPr>
            <a:r>
              <a:rPr lang="en-US" dirty="0"/>
              <a:t>Usually a negative voltage is used to represent one binary value and a positive voltage to represent the other. </a:t>
            </a:r>
          </a:p>
          <a:p>
            <a:pPr algn="just">
              <a:spcBef>
                <a:spcPct val="50000"/>
              </a:spcBef>
              <a:buFont typeface="Arial" pitchFamily="34" charset="0"/>
              <a:buChar char="•"/>
            </a:pPr>
            <a:r>
              <a:rPr lang="en-US" dirty="0"/>
              <a:t>The data is encoded as the presence or absence of a signal transition at the beginning of the bit time. </a:t>
            </a:r>
          </a:p>
          <a:p>
            <a:pPr algn="just">
              <a:spcBef>
                <a:spcPct val="50000"/>
              </a:spcBef>
              <a:buFont typeface="Arial" pitchFamily="34" charset="0"/>
              <a:buChar char="•"/>
            </a:pPr>
            <a:r>
              <a:rPr lang="en-US" dirty="0"/>
              <a:t>As shown in the figure below, in NRZ encoding, the signal level remains same throughout the bit-period. </a:t>
            </a:r>
          </a:p>
          <a:p>
            <a:pPr algn="just">
              <a:spcBef>
                <a:spcPct val="50000"/>
              </a:spcBef>
              <a:buFont typeface="Arial" pitchFamily="34" charset="0"/>
              <a:buChar char="•"/>
            </a:pPr>
            <a:r>
              <a:rPr lang="en-US" dirty="0"/>
              <a:t>There are two encoding schemes in NRZ: NRZ-L and NRZ-I, as shown in Fig.</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dirty="0">
                <a:solidFill>
                  <a:srgbClr val="FEF800"/>
                </a:solidFill>
              </a:rPr>
              <a:t>NRZ Encoding</a:t>
            </a:r>
          </a:p>
        </p:txBody>
      </p:sp>
      <p:pic>
        <p:nvPicPr>
          <p:cNvPr id="275459" name="Picture 5"/>
          <p:cNvPicPr>
            <a:picLocks noGrp="1" noChangeAspect="1" noChangeArrowheads="1"/>
          </p:cNvPicPr>
          <p:nvPr>
            <p:ph idx="1"/>
          </p:nvPr>
        </p:nvPicPr>
        <p:blipFill>
          <a:blip r:embed="rId3"/>
          <a:srcRect/>
          <a:stretch>
            <a:fillRect/>
          </a:stretch>
        </p:blipFill>
        <p:spPr>
          <a:xfrm>
            <a:off x="620713" y="1014413"/>
            <a:ext cx="7953375" cy="5224462"/>
          </a:xfrm>
          <a:noFill/>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dirty="0">
                <a:solidFill>
                  <a:srgbClr val="FEF800"/>
                </a:solidFill>
              </a:rPr>
              <a:t>NRZ Encoding</a:t>
            </a:r>
          </a:p>
        </p:txBody>
      </p:sp>
      <p:sp>
        <p:nvSpPr>
          <p:cNvPr id="1137670" name="Rectangle 6"/>
          <p:cNvSpPr>
            <a:spLocks noChangeArrowheads="1"/>
          </p:cNvSpPr>
          <p:nvPr/>
        </p:nvSpPr>
        <p:spPr bwMode="auto">
          <a:xfrm>
            <a:off x="914400" y="1185863"/>
            <a:ext cx="7543800" cy="1247775"/>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3600" b="1" i="1">
                <a:effectLst>
                  <a:outerShdw blurRad="38100" dist="38100" dir="2700000" algn="tl">
                    <a:srgbClr val="C0C0C0"/>
                  </a:outerShdw>
                </a:effectLst>
                <a:cs typeface="+mn-cs"/>
              </a:rPr>
              <a:t>In NRZ-L the level of the signal is dependent upon the state of the bit.</a:t>
            </a:r>
          </a:p>
        </p:txBody>
      </p:sp>
      <p:sp>
        <p:nvSpPr>
          <p:cNvPr id="1137671" name="Rectangle 7"/>
          <p:cNvSpPr>
            <a:spLocks noChangeArrowheads="1"/>
          </p:cNvSpPr>
          <p:nvPr/>
        </p:nvSpPr>
        <p:spPr bwMode="auto">
          <a:xfrm>
            <a:off x="1066800" y="3224213"/>
            <a:ext cx="7543800" cy="1247775"/>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3600" b="1" i="1">
                <a:effectLst>
                  <a:outerShdw blurRad="38100" dist="38100" dir="2700000" algn="tl">
                    <a:srgbClr val="C0C0C0"/>
                  </a:outerShdw>
                </a:effectLst>
                <a:cs typeface="+mn-cs"/>
              </a:rPr>
              <a:t>In NRZ-I the signal is inverted if a 1 is encountered.</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Digital Transmission</a:t>
            </a:r>
          </a:p>
        </p:txBody>
      </p:sp>
      <p:sp>
        <p:nvSpPr>
          <p:cNvPr id="277507" name="Text Box 3"/>
          <p:cNvSpPr txBox="1">
            <a:spLocks noChangeArrowheads="1"/>
          </p:cNvSpPr>
          <p:nvPr/>
        </p:nvSpPr>
        <p:spPr bwMode="auto">
          <a:xfrm>
            <a:off x="266700" y="1219200"/>
            <a:ext cx="8420100" cy="2100263"/>
          </a:xfrm>
          <a:prstGeom prst="rect">
            <a:avLst/>
          </a:prstGeom>
          <a:noFill/>
          <a:ln w="9525">
            <a:noFill/>
            <a:miter lim="800000"/>
            <a:headEnd/>
            <a:tailEnd/>
          </a:ln>
        </p:spPr>
        <p:txBody>
          <a:bodyPr>
            <a:spAutoFit/>
          </a:bodyPr>
          <a:lstStyle/>
          <a:p>
            <a:pPr algn="just">
              <a:spcBef>
                <a:spcPct val="50000"/>
              </a:spcBef>
              <a:buFontTx/>
              <a:buChar char="•"/>
            </a:pPr>
            <a:r>
              <a:rPr lang="en-US"/>
              <a:t>The main problem with NRZ encoding occurs when the sender and receiver clocks are not synchronized. The receiver does not know when one bit has ended and the next bit is starting.</a:t>
            </a:r>
          </a:p>
          <a:p>
            <a:pPr algn="just">
              <a:spcBef>
                <a:spcPct val="50000"/>
              </a:spcBef>
              <a:buFontTx/>
              <a:buChar char="•"/>
            </a:pPr>
            <a:r>
              <a:rPr lang="en-US"/>
              <a:t>One solution is the RZ (return-to-zero) scheme, which uses three voltage levels.</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RZ Encoding</a:t>
            </a:r>
          </a:p>
        </p:txBody>
      </p:sp>
      <p:pic>
        <p:nvPicPr>
          <p:cNvPr id="278531" name="Picture 5"/>
          <p:cNvPicPr>
            <a:picLocks noGrp="1" noChangeAspect="1" noChangeArrowheads="1"/>
          </p:cNvPicPr>
          <p:nvPr>
            <p:ph idx="1"/>
          </p:nvPr>
        </p:nvPicPr>
        <p:blipFill>
          <a:blip r:embed="rId3"/>
          <a:srcRect/>
          <a:stretch>
            <a:fillRect/>
          </a:stretch>
        </p:blipFill>
        <p:spPr>
          <a:xfrm>
            <a:off x="538163" y="1504950"/>
            <a:ext cx="8118475" cy="4243388"/>
          </a:xfrm>
          <a:noFill/>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RZ Encoding</a:t>
            </a:r>
          </a:p>
        </p:txBody>
      </p:sp>
      <p:sp>
        <p:nvSpPr>
          <p:cNvPr id="279555" name="Text Box 5"/>
          <p:cNvSpPr txBox="1">
            <a:spLocks noChangeArrowheads="1"/>
          </p:cNvSpPr>
          <p:nvPr/>
        </p:nvSpPr>
        <p:spPr bwMode="auto">
          <a:xfrm>
            <a:off x="228600" y="1143000"/>
            <a:ext cx="8439150" cy="1569660"/>
          </a:xfrm>
          <a:prstGeom prst="rect">
            <a:avLst/>
          </a:prstGeom>
          <a:noFill/>
          <a:ln w="9525">
            <a:noFill/>
            <a:miter lim="800000"/>
            <a:headEnd/>
            <a:tailEnd/>
          </a:ln>
        </p:spPr>
        <p:txBody>
          <a:bodyPr>
            <a:spAutoFit/>
          </a:bodyPr>
          <a:lstStyle/>
          <a:p>
            <a:pPr marL="457200" indent="-457200"/>
            <a:r>
              <a:rPr lang="en-US" b="1" dirty="0"/>
              <a:t>Return to Zero RZ</a:t>
            </a:r>
            <a:r>
              <a:rPr lang="en-US" dirty="0"/>
              <a:t>: Key characteristics of the RZ coding are: </a:t>
            </a:r>
          </a:p>
          <a:p>
            <a:pPr marL="457200" indent="-457200">
              <a:buFontTx/>
              <a:buChar char="•"/>
            </a:pPr>
            <a:r>
              <a:rPr lang="en-US" dirty="0"/>
              <a:t>Three levels </a:t>
            </a:r>
          </a:p>
          <a:p>
            <a:pPr marL="457200" indent="-457200">
              <a:buFontTx/>
              <a:buChar char="•"/>
            </a:pPr>
            <a:r>
              <a:rPr lang="en-US" dirty="0"/>
              <a:t>Good synchronization </a:t>
            </a:r>
          </a:p>
          <a:p>
            <a:pPr marL="457200" indent="-457200">
              <a:buFontTx/>
              <a:buChar char="•"/>
            </a:pPr>
            <a:r>
              <a:rPr lang="en-US" dirty="0"/>
              <a:t>Main limitation is the increase in bandwidth </a:t>
            </a:r>
          </a:p>
        </p:txBody>
      </p:sp>
      <p:sp>
        <p:nvSpPr>
          <p:cNvPr id="5" name="TextBox 4">
            <a:extLst>
              <a:ext uri="{FF2B5EF4-FFF2-40B4-BE49-F238E27FC236}">
                <a16:creationId xmlns:a16="http://schemas.microsoft.com/office/drawing/2014/main" id="{54E7A2BA-6E12-4B94-98A7-5EDEA8142228}"/>
              </a:ext>
            </a:extLst>
          </p:cNvPr>
          <p:cNvSpPr txBox="1"/>
          <p:nvPr/>
        </p:nvSpPr>
        <p:spPr>
          <a:xfrm>
            <a:off x="355107" y="4117409"/>
            <a:ext cx="7581530" cy="1200329"/>
          </a:xfrm>
          <a:prstGeom prst="rect">
            <a:avLst/>
          </a:prstGeom>
          <a:noFill/>
        </p:spPr>
        <p:txBody>
          <a:bodyPr wrap="square">
            <a:spAutoFit/>
          </a:bodyPr>
          <a:lstStyle/>
          <a:p>
            <a:r>
              <a:rPr lang="en-US" dirty="0"/>
              <a:t>The main disadvantage of RZ encoding is that it requires two signal changes to encode a bit and therefore occupies greater bandwidth.</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1524000" y="0"/>
            <a:ext cx="76200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16387" name="Text Box 3"/>
          <p:cNvSpPr txBox="1">
            <a:spLocks noChangeArrowheads="1"/>
          </p:cNvSpPr>
          <p:nvPr/>
        </p:nvSpPr>
        <p:spPr bwMode="auto">
          <a:xfrm>
            <a:off x="228600" y="102870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BUS</a:t>
            </a:r>
            <a:endParaRPr lang="en-US" sz="3200" b="1">
              <a:latin typeface="Arial" pitchFamily="34" charset="0"/>
            </a:endParaRPr>
          </a:p>
        </p:txBody>
      </p:sp>
      <p:pic>
        <p:nvPicPr>
          <p:cNvPr id="16388" name="Picture 6"/>
          <p:cNvPicPr>
            <a:picLocks noGrp="1" noChangeAspect="1" noChangeArrowheads="1"/>
          </p:cNvPicPr>
          <p:nvPr>
            <p:ph idx="1"/>
          </p:nvPr>
        </p:nvPicPr>
        <p:blipFill>
          <a:blip r:embed="rId2"/>
          <a:srcRect/>
          <a:stretch>
            <a:fillRect/>
          </a:stretch>
        </p:blipFill>
        <p:spPr>
          <a:xfrm>
            <a:off x="242888" y="2736850"/>
            <a:ext cx="8709025" cy="1779588"/>
          </a:xfrm>
          <a:noFill/>
        </p:spPr>
      </p:pic>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Manchaster</a:t>
            </a:r>
          </a:p>
        </p:txBody>
      </p:sp>
      <p:sp>
        <p:nvSpPr>
          <p:cNvPr id="282627" name="Text Box 7"/>
          <p:cNvSpPr txBox="1">
            <a:spLocks noChangeArrowheads="1"/>
          </p:cNvSpPr>
          <p:nvPr/>
        </p:nvSpPr>
        <p:spPr bwMode="auto">
          <a:xfrm>
            <a:off x="0" y="1181100"/>
            <a:ext cx="8858250" cy="4894263"/>
          </a:xfrm>
          <a:prstGeom prst="rect">
            <a:avLst/>
          </a:prstGeom>
          <a:noFill/>
          <a:ln w="9525">
            <a:noFill/>
            <a:miter lim="800000"/>
            <a:headEnd/>
            <a:tailEnd/>
          </a:ln>
        </p:spPr>
        <p:txBody>
          <a:bodyPr>
            <a:spAutoFit/>
          </a:bodyPr>
          <a:lstStyle/>
          <a:p>
            <a:pPr algn="just"/>
            <a:r>
              <a:rPr lang="en-US" b="1" dirty="0" err="1"/>
              <a:t>Biphase</a:t>
            </a:r>
            <a:r>
              <a:rPr lang="en-US" b="1" dirty="0"/>
              <a:t>: </a:t>
            </a:r>
          </a:p>
          <a:p>
            <a:pPr algn="just"/>
            <a:endParaRPr lang="en-US" b="1" dirty="0"/>
          </a:p>
          <a:p>
            <a:pPr algn="just">
              <a:buFont typeface="Arial" pitchFamily="34" charset="0"/>
              <a:buChar char="•"/>
            </a:pPr>
            <a:r>
              <a:rPr lang="en-US" dirty="0"/>
              <a:t>To overcome the limitations of NRZ encoding, </a:t>
            </a:r>
            <a:r>
              <a:rPr lang="en-US" dirty="0" err="1"/>
              <a:t>biphase</a:t>
            </a:r>
            <a:r>
              <a:rPr lang="en-US" dirty="0"/>
              <a:t> encoding techniques can be adopted. </a:t>
            </a:r>
          </a:p>
          <a:p>
            <a:pPr algn="just">
              <a:buFont typeface="Arial" pitchFamily="34" charset="0"/>
              <a:buChar char="•"/>
            </a:pPr>
            <a:r>
              <a:rPr lang="en-US" i="1" dirty="0"/>
              <a:t>Manchester </a:t>
            </a:r>
            <a:r>
              <a:rPr lang="en-US" dirty="0"/>
              <a:t>and </a:t>
            </a:r>
            <a:r>
              <a:rPr lang="en-US" i="1" dirty="0"/>
              <a:t>differential Manchester Coding </a:t>
            </a:r>
            <a:r>
              <a:rPr lang="en-US" dirty="0"/>
              <a:t>are the two common </a:t>
            </a:r>
            <a:r>
              <a:rPr lang="en-US" dirty="0" err="1"/>
              <a:t>Biphase</a:t>
            </a:r>
            <a:r>
              <a:rPr lang="en-US" dirty="0"/>
              <a:t> techniques</a:t>
            </a:r>
          </a:p>
          <a:p>
            <a:pPr algn="just">
              <a:buFont typeface="Arial" pitchFamily="34" charset="0"/>
              <a:buChar char="•"/>
            </a:pPr>
            <a:r>
              <a:rPr lang="en-US" dirty="0"/>
              <a:t>In Manchester coding the mid-bit transition serves as a clocking mechanism and also as data. </a:t>
            </a:r>
          </a:p>
          <a:p>
            <a:pPr algn="just">
              <a:buFont typeface="Arial" pitchFamily="34" charset="0"/>
              <a:buChar char="•"/>
            </a:pPr>
            <a:endParaRPr lang="en-US" dirty="0"/>
          </a:p>
          <a:p>
            <a:pPr algn="just">
              <a:buFont typeface="Arial" pitchFamily="34" charset="0"/>
              <a:buChar char="•"/>
            </a:pPr>
            <a:r>
              <a:rPr lang="en-US" dirty="0"/>
              <a:t>In the standard Manchester coding there is a transition at the middle of each bit period. </a:t>
            </a:r>
          </a:p>
          <a:p>
            <a:pPr algn="just">
              <a:buFont typeface="Arial" pitchFamily="34" charset="0"/>
              <a:buChar char="•"/>
            </a:pPr>
            <a:r>
              <a:rPr lang="en-US" dirty="0"/>
              <a:t>A binary 1 corresponds to a </a:t>
            </a:r>
            <a:r>
              <a:rPr lang="en-US" i="1" dirty="0"/>
              <a:t>low-to-high transition </a:t>
            </a:r>
            <a:r>
              <a:rPr lang="en-US" dirty="0"/>
              <a:t>and a binary 0 to a </a:t>
            </a:r>
            <a:r>
              <a:rPr lang="en-US" i="1" dirty="0"/>
              <a:t>high-to-low transition </a:t>
            </a:r>
            <a:r>
              <a:rPr lang="en-US" dirty="0"/>
              <a:t>in the middle</a:t>
            </a:r>
            <a:r>
              <a:rPr lang="en-US" i="1" dirty="0"/>
              <a:t>.</a:t>
            </a:r>
            <a:r>
              <a:rPr lang="en-US" dirty="0"/>
              <a:t> </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Manchester</a:t>
            </a:r>
          </a:p>
        </p:txBody>
      </p:sp>
      <p:pic>
        <p:nvPicPr>
          <p:cNvPr id="284675" name="Picture 3"/>
          <p:cNvPicPr>
            <a:picLocks noGrp="1" noChangeAspect="1" noChangeArrowheads="1"/>
          </p:cNvPicPr>
          <p:nvPr>
            <p:ph idx="1"/>
          </p:nvPr>
        </p:nvPicPr>
        <p:blipFill>
          <a:blip r:embed="rId3"/>
          <a:srcRect/>
          <a:stretch>
            <a:fillRect/>
          </a:stretch>
        </p:blipFill>
        <p:spPr>
          <a:xfrm>
            <a:off x="434975" y="3271838"/>
            <a:ext cx="8709025" cy="3184525"/>
          </a:xfrm>
          <a:noFill/>
        </p:spPr>
      </p:pic>
      <p:sp>
        <p:nvSpPr>
          <p:cNvPr id="1147908" name="Rectangle 4"/>
          <p:cNvSpPr>
            <a:spLocks noChangeArrowheads="1"/>
          </p:cNvSpPr>
          <p:nvPr/>
        </p:nvSpPr>
        <p:spPr bwMode="auto">
          <a:xfrm>
            <a:off x="819150" y="938213"/>
            <a:ext cx="7543800" cy="2346325"/>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3600" b="1" i="1">
                <a:effectLst>
                  <a:outerShdw blurRad="38100" dist="38100" dir="2700000" algn="tl">
                    <a:srgbClr val="C0C0C0"/>
                  </a:outerShdw>
                </a:effectLst>
                <a:cs typeface="+mn-cs"/>
              </a:rPr>
              <a:t>In Manchester encoding, the transition at the middle of the bit is used for both synchronization and bit representation.</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Differential Manchester</a:t>
            </a:r>
          </a:p>
        </p:txBody>
      </p:sp>
      <p:pic>
        <p:nvPicPr>
          <p:cNvPr id="287747" name="Picture 3"/>
          <p:cNvPicPr>
            <a:picLocks noGrp="1" noChangeAspect="1" noChangeArrowheads="1"/>
          </p:cNvPicPr>
          <p:nvPr>
            <p:ph idx="1"/>
          </p:nvPr>
        </p:nvPicPr>
        <p:blipFill>
          <a:blip r:embed="rId3"/>
          <a:srcRect/>
          <a:stretch>
            <a:fillRect/>
          </a:stretch>
        </p:blipFill>
        <p:spPr>
          <a:xfrm>
            <a:off x="0" y="2740025"/>
            <a:ext cx="8709025" cy="3754438"/>
          </a:xfrm>
          <a:noFill/>
        </p:spPr>
      </p:pic>
      <p:sp>
        <p:nvSpPr>
          <p:cNvPr id="1405956" name="Rectangle 4"/>
          <p:cNvSpPr>
            <a:spLocks noChangeArrowheads="1"/>
          </p:cNvSpPr>
          <p:nvPr/>
        </p:nvSpPr>
        <p:spPr bwMode="auto">
          <a:xfrm>
            <a:off x="361950" y="938213"/>
            <a:ext cx="8534400" cy="1857375"/>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2800" b="1" i="1">
                <a:effectLst>
                  <a:outerShdw blurRad="38100" dist="38100" dir="2700000" algn="tl">
                    <a:srgbClr val="C0C0C0"/>
                  </a:outerShdw>
                </a:effectLst>
                <a:cs typeface="+mn-cs"/>
              </a:rPr>
              <a:t>In differential Manchester encoding, the transition at the middle of the bit is used only for synchronization. </a:t>
            </a:r>
            <a:br>
              <a:rPr lang="en-US" sz="2800" b="1" i="1">
                <a:effectLst>
                  <a:outerShdw blurRad="38100" dist="38100" dir="2700000" algn="tl">
                    <a:srgbClr val="C0C0C0"/>
                  </a:outerShdw>
                </a:effectLst>
                <a:cs typeface="+mn-cs"/>
              </a:rPr>
            </a:br>
            <a:r>
              <a:rPr lang="en-US" sz="2800" b="1" i="1">
                <a:effectLst>
                  <a:outerShdw blurRad="38100" dist="38100" dir="2700000" algn="tl">
                    <a:srgbClr val="C0C0C0"/>
                  </a:outerShdw>
                </a:effectLst>
                <a:cs typeface="+mn-cs"/>
              </a:rPr>
              <a:t>The bit representation is defined by the inversion or noninversion at the beginning of the bit.</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Bipolar Encoding</a:t>
            </a:r>
          </a:p>
        </p:txBody>
      </p:sp>
      <p:sp>
        <p:nvSpPr>
          <p:cNvPr id="1152006" name="Rectangle 6"/>
          <p:cNvSpPr>
            <a:spLocks noChangeArrowheads="1"/>
          </p:cNvSpPr>
          <p:nvPr/>
        </p:nvSpPr>
        <p:spPr bwMode="auto">
          <a:xfrm>
            <a:off x="438150" y="900113"/>
            <a:ext cx="8439150" cy="1247775"/>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3600" b="1" i="1">
                <a:effectLst>
                  <a:outerShdw blurRad="38100" dist="38100" dir="2700000" algn="tl">
                    <a:srgbClr val="C0C0C0"/>
                  </a:outerShdw>
                </a:effectLst>
                <a:cs typeface="+mn-cs"/>
              </a:rPr>
              <a:t>In bipolar encoding, we use three levels: positive, zero, and negative.</a:t>
            </a:r>
          </a:p>
        </p:txBody>
      </p:sp>
      <p:pic>
        <p:nvPicPr>
          <p:cNvPr id="288772" name="Picture 7"/>
          <p:cNvPicPr>
            <a:picLocks noGrp="1" noChangeAspect="1" noChangeArrowheads="1"/>
          </p:cNvPicPr>
          <p:nvPr>
            <p:ph idx="1"/>
          </p:nvPr>
        </p:nvPicPr>
        <p:blipFill>
          <a:blip r:embed="rId3"/>
          <a:srcRect/>
          <a:stretch>
            <a:fillRect/>
          </a:stretch>
        </p:blipFill>
        <p:spPr>
          <a:xfrm>
            <a:off x="0" y="2535238"/>
            <a:ext cx="8709025" cy="3971925"/>
          </a:xfrm>
          <a:noFill/>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Sampling</a:t>
            </a:r>
          </a:p>
        </p:txBody>
      </p:sp>
      <p:sp>
        <p:nvSpPr>
          <p:cNvPr id="1154054" name="Rectangle 6"/>
          <p:cNvSpPr>
            <a:spLocks noChangeArrowheads="1"/>
          </p:cNvSpPr>
          <p:nvPr/>
        </p:nvSpPr>
        <p:spPr bwMode="auto">
          <a:xfrm>
            <a:off x="590550" y="1603375"/>
            <a:ext cx="7848600" cy="3140075"/>
          </a:xfrm>
          <a:prstGeom prst="rect">
            <a:avLst/>
          </a:prstGeom>
          <a:noFill/>
          <a:ln w="9525">
            <a:noFill/>
            <a:miter lim="800000"/>
            <a:headEnd/>
            <a:tailEnd/>
          </a:ln>
        </p:spPr>
        <p:txBody>
          <a:bodyPr>
            <a:spAutoFit/>
          </a:bodyPr>
          <a:lstStyle/>
          <a:p>
            <a:pPr eaLnBrk="0" hangingPunct="0">
              <a:buFontTx/>
              <a:buChar char="•"/>
            </a:pPr>
            <a:r>
              <a:rPr lang="en-US" sz="4000" b="1" i="1"/>
              <a:t>Pulse Amplitude Modulation</a:t>
            </a:r>
          </a:p>
          <a:p>
            <a:pPr eaLnBrk="0" hangingPunct="0">
              <a:buFontTx/>
              <a:buChar char="•"/>
            </a:pPr>
            <a:r>
              <a:rPr lang="en-US" sz="4000" b="1" i="1"/>
              <a:t>Pulse Code Modulation</a:t>
            </a:r>
          </a:p>
          <a:p>
            <a:pPr eaLnBrk="0" hangingPunct="0">
              <a:buFontTx/>
              <a:buChar char="•"/>
            </a:pPr>
            <a:r>
              <a:rPr lang="en-US" sz="4000" b="1" i="1"/>
              <a:t>Sampling Rate: Nyquist Theorem</a:t>
            </a:r>
          </a:p>
          <a:p>
            <a:pPr eaLnBrk="0" hangingPunct="0">
              <a:buFontTx/>
              <a:buChar char="•"/>
            </a:pPr>
            <a:r>
              <a:rPr lang="en-US" sz="4000" b="1" i="1"/>
              <a:t>How Many Bits per Sample?</a:t>
            </a:r>
          </a:p>
          <a:p>
            <a:pPr eaLnBrk="0" hangingPunct="0">
              <a:buFontTx/>
              <a:buChar char="•"/>
            </a:pPr>
            <a:r>
              <a:rPr lang="en-US" sz="4000" b="1" i="1"/>
              <a:t>Bit Rate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154054">
                                            <p:txEl>
                                              <p:pRg st="0" end="0"/>
                                            </p:txEl>
                                          </p:spTgt>
                                        </p:tgtEl>
                                        <p:attrNameLst>
                                          <p:attrName>style.visibility</p:attrName>
                                        </p:attrNameLst>
                                      </p:cBhvr>
                                      <p:to>
                                        <p:strVal val="visible"/>
                                      </p:to>
                                    </p:set>
                                    <p:animEffect transition="in" filter="diamond(in)">
                                      <p:cBhvr>
                                        <p:cTn id="7" dur="1000"/>
                                        <p:tgtEl>
                                          <p:spTgt spid="11540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54054">
                                            <p:txEl>
                                              <p:pRg st="1" end="1"/>
                                            </p:txEl>
                                          </p:spTgt>
                                        </p:tgtEl>
                                        <p:attrNameLst>
                                          <p:attrName>style.visibility</p:attrName>
                                        </p:attrNameLst>
                                      </p:cBhvr>
                                      <p:to>
                                        <p:strVal val="visible"/>
                                      </p:to>
                                    </p:set>
                                    <p:animEffect transition="in" filter="diamond(in)">
                                      <p:cBhvr>
                                        <p:cTn id="12" dur="1000"/>
                                        <p:tgtEl>
                                          <p:spTgt spid="11540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154054">
                                            <p:txEl>
                                              <p:pRg st="2" end="2"/>
                                            </p:txEl>
                                          </p:spTgt>
                                        </p:tgtEl>
                                        <p:attrNameLst>
                                          <p:attrName>style.visibility</p:attrName>
                                        </p:attrNameLst>
                                      </p:cBhvr>
                                      <p:to>
                                        <p:strVal val="visible"/>
                                      </p:to>
                                    </p:set>
                                    <p:animEffect transition="in" filter="diamond(in)">
                                      <p:cBhvr>
                                        <p:cTn id="17" dur="1000"/>
                                        <p:tgtEl>
                                          <p:spTgt spid="11540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154054">
                                            <p:txEl>
                                              <p:pRg st="3" end="3"/>
                                            </p:txEl>
                                          </p:spTgt>
                                        </p:tgtEl>
                                        <p:attrNameLst>
                                          <p:attrName>style.visibility</p:attrName>
                                        </p:attrNameLst>
                                      </p:cBhvr>
                                      <p:to>
                                        <p:strVal val="visible"/>
                                      </p:to>
                                    </p:set>
                                    <p:animEffect transition="in" filter="diamond(in)">
                                      <p:cBhvr>
                                        <p:cTn id="22" dur="1000"/>
                                        <p:tgtEl>
                                          <p:spTgt spid="11540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154054">
                                            <p:txEl>
                                              <p:pRg st="4" end="4"/>
                                            </p:txEl>
                                          </p:spTgt>
                                        </p:tgtEl>
                                        <p:attrNameLst>
                                          <p:attrName>style.visibility</p:attrName>
                                        </p:attrNameLst>
                                      </p:cBhvr>
                                      <p:to>
                                        <p:strVal val="visible"/>
                                      </p:to>
                                    </p:set>
                                    <p:animEffect transition="in" filter="diamond(in)">
                                      <p:cBhvr>
                                        <p:cTn id="27" dur="1000"/>
                                        <p:tgtEl>
                                          <p:spTgt spid="11540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Modulation of Digital Data</a:t>
            </a:r>
          </a:p>
        </p:txBody>
      </p:sp>
      <p:sp>
        <p:nvSpPr>
          <p:cNvPr id="1178628" name="Rectangle 4"/>
          <p:cNvSpPr>
            <a:spLocks noChangeArrowheads="1"/>
          </p:cNvSpPr>
          <p:nvPr/>
        </p:nvSpPr>
        <p:spPr bwMode="auto">
          <a:xfrm>
            <a:off x="609600" y="1752600"/>
            <a:ext cx="7924800" cy="3170099"/>
          </a:xfrm>
          <a:prstGeom prst="rect">
            <a:avLst/>
          </a:prstGeom>
          <a:noFill/>
          <a:ln w="9525">
            <a:noFill/>
            <a:miter lim="800000"/>
            <a:headEnd/>
            <a:tailEnd/>
          </a:ln>
        </p:spPr>
        <p:txBody>
          <a:bodyPr>
            <a:spAutoFit/>
          </a:bodyPr>
          <a:lstStyle/>
          <a:p>
            <a:pPr eaLnBrk="0" hangingPunct="0">
              <a:buFontTx/>
              <a:buChar char="•"/>
            </a:pPr>
            <a:r>
              <a:rPr lang="en-US" sz="4000" b="1" i="1" dirty="0"/>
              <a:t>Digital-to-Analog Conversion</a:t>
            </a:r>
          </a:p>
          <a:p>
            <a:pPr eaLnBrk="0" hangingPunct="0">
              <a:buFontTx/>
              <a:buChar char="•"/>
            </a:pPr>
            <a:r>
              <a:rPr lang="en-US" sz="4000" b="1" i="1" dirty="0"/>
              <a:t>Amplitude Shift Keying (ASK)</a:t>
            </a:r>
          </a:p>
          <a:p>
            <a:pPr eaLnBrk="0" hangingPunct="0">
              <a:buFontTx/>
              <a:buChar char="•"/>
            </a:pPr>
            <a:r>
              <a:rPr lang="en-US" sz="4000" b="1" i="1" dirty="0"/>
              <a:t>Frequency Shift Keying (FSK)</a:t>
            </a:r>
          </a:p>
          <a:p>
            <a:pPr eaLnBrk="0" hangingPunct="0">
              <a:buFontTx/>
              <a:buChar char="•"/>
            </a:pPr>
            <a:r>
              <a:rPr lang="en-US" sz="4000" b="1" i="1" dirty="0"/>
              <a:t>Phase Shift Keying (PSK)</a:t>
            </a:r>
          </a:p>
          <a:p>
            <a:pPr eaLnBrk="0" hangingPunct="0">
              <a:buFontTx/>
              <a:buChar char="•"/>
            </a:pPr>
            <a:r>
              <a:rPr lang="en-US" sz="4000" b="1" i="1" dirty="0"/>
              <a:t>Quadrature Amplitude Modulation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178628">
                                            <p:txEl>
                                              <p:pRg st="0" end="0"/>
                                            </p:txEl>
                                          </p:spTgt>
                                        </p:tgtEl>
                                        <p:attrNameLst>
                                          <p:attrName>style.visibility</p:attrName>
                                        </p:attrNameLst>
                                      </p:cBhvr>
                                      <p:to>
                                        <p:strVal val="visible"/>
                                      </p:to>
                                    </p:set>
                                    <p:animEffect transition="in" filter="diamond(in)">
                                      <p:cBhvr>
                                        <p:cTn id="7" dur="1000"/>
                                        <p:tgtEl>
                                          <p:spTgt spid="11786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78628">
                                            <p:txEl>
                                              <p:pRg st="1" end="1"/>
                                            </p:txEl>
                                          </p:spTgt>
                                        </p:tgtEl>
                                        <p:attrNameLst>
                                          <p:attrName>style.visibility</p:attrName>
                                        </p:attrNameLst>
                                      </p:cBhvr>
                                      <p:to>
                                        <p:strVal val="visible"/>
                                      </p:to>
                                    </p:set>
                                    <p:animEffect transition="in" filter="diamond(in)">
                                      <p:cBhvr>
                                        <p:cTn id="12" dur="1000"/>
                                        <p:tgtEl>
                                          <p:spTgt spid="11786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178628">
                                            <p:txEl>
                                              <p:pRg st="2" end="2"/>
                                            </p:txEl>
                                          </p:spTgt>
                                        </p:tgtEl>
                                        <p:attrNameLst>
                                          <p:attrName>style.visibility</p:attrName>
                                        </p:attrNameLst>
                                      </p:cBhvr>
                                      <p:to>
                                        <p:strVal val="visible"/>
                                      </p:to>
                                    </p:set>
                                    <p:animEffect transition="in" filter="diamond(in)">
                                      <p:cBhvr>
                                        <p:cTn id="17" dur="1000"/>
                                        <p:tgtEl>
                                          <p:spTgt spid="11786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178628">
                                            <p:txEl>
                                              <p:pRg st="3" end="3"/>
                                            </p:txEl>
                                          </p:spTgt>
                                        </p:tgtEl>
                                        <p:attrNameLst>
                                          <p:attrName>style.visibility</p:attrName>
                                        </p:attrNameLst>
                                      </p:cBhvr>
                                      <p:to>
                                        <p:strVal val="visible"/>
                                      </p:to>
                                    </p:set>
                                    <p:animEffect transition="in" filter="diamond(in)">
                                      <p:cBhvr>
                                        <p:cTn id="22" dur="1000"/>
                                        <p:tgtEl>
                                          <p:spTgt spid="11786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178628">
                                            <p:txEl>
                                              <p:pRg st="4" end="4"/>
                                            </p:txEl>
                                          </p:spTgt>
                                        </p:tgtEl>
                                        <p:attrNameLst>
                                          <p:attrName>style.visibility</p:attrName>
                                        </p:attrNameLst>
                                      </p:cBhvr>
                                      <p:to>
                                        <p:strVal val="visible"/>
                                      </p:to>
                                    </p:set>
                                    <p:animEffect transition="in" filter="diamond(in)">
                                      <p:cBhvr>
                                        <p:cTn id="27" dur="1000"/>
                                        <p:tgtEl>
                                          <p:spTgt spid="11786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Digital to Analog</a:t>
            </a:r>
          </a:p>
        </p:txBody>
      </p:sp>
      <p:pic>
        <p:nvPicPr>
          <p:cNvPr id="318467" name="Picture 4"/>
          <p:cNvPicPr>
            <a:picLocks noGrp="1" noChangeAspect="1" noChangeArrowheads="1"/>
          </p:cNvPicPr>
          <p:nvPr>
            <p:ph idx="1"/>
          </p:nvPr>
        </p:nvPicPr>
        <p:blipFill>
          <a:blip r:embed="rId3"/>
          <a:srcRect/>
          <a:stretch>
            <a:fillRect/>
          </a:stretch>
        </p:blipFill>
        <p:spPr>
          <a:xfrm>
            <a:off x="242888" y="2755900"/>
            <a:ext cx="8709025" cy="1739900"/>
          </a:xfrm>
          <a:noFill/>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Digital to Analog</a:t>
            </a:r>
          </a:p>
        </p:txBody>
      </p:sp>
      <p:pic>
        <p:nvPicPr>
          <p:cNvPr id="319491" name="Picture 5"/>
          <p:cNvPicPr>
            <a:picLocks noGrp="1" noChangeAspect="1" noChangeArrowheads="1"/>
          </p:cNvPicPr>
          <p:nvPr>
            <p:ph idx="1"/>
          </p:nvPr>
        </p:nvPicPr>
        <p:blipFill>
          <a:blip r:embed="rId3"/>
          <a:srcRect/>
          <a:stretch>
            <a:fillRect/>
          </a:stretch>
        </p:blipFill>
        <p:spPr>
          <a:xfrm>
            <a:off x="242888" y="2016125"/>
            <a:ext cx="8709025" cy="3221038"/>
          </a:xfrm>
          <a:noFill/>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Digital to Analog</a:t>
            </a:r>
          </a:p>
        </p:txBody>
      </p:sp>
      <p:sp>
        <p:nvSpPr>
          <p:cNvPr id="320515" name="Rectangle 5"/>
          <p:cNvSpPr>
            <a:spLocks noChangeArrowheads="1"/>
          </p:cNvSpPr>
          <p:nvPr/>
        </p:nvSpPr>
        <p:spPr bwMode="auto">
          <a:xfrm>
            <a:off x="838200" y="2195513"/>
            <a:ext cx="7543800" cy="2346325"/>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Bit rate is the number of bits per second. Baud rate is the number of signal units per second. Baud rate is less than or equal to the bit rate.</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Digital to Analog</a:t>
            </a:r>
          </a:p>
        </p:txBody>
      </p:sp>
      <p:sp>
        <p:nvSpPr>
          <p:cNvPr id="321539" name="Rectangle 4"/>
          <p:cNvSpPr>
            <a:spLocks noChangeArrowheads="1"/>
          </p:cNvSpPr>
          <p:nvPr/>
        </p:nvSpPr>
        <p:spPr bwMode="auto">
          <a:xfrm>
            <a:off x="228600" y="1079500"/>
            <a:ext cx="8458200" cy="1373188"/>
          </a:xfrm>
          <a:prstGeom prst="rect">
            <a:avLst/>
          </a:prstGeom>
          <a:noFill/>
          <a:ln w="9525">
            <a:noFill/>
            <a:miter lim="800000"/>
            <a:headEnd/>
            <a:tailEnd/>
          </a:ln>
        </p:spPr>
        <p:txBody>
          <a:bodyPr>
            <a:spAutoFit/>
          </a:bodyPr>
          <a:lstStyle/>
          <a:p>
            <a:pPr>
              <a:spcBef>
                <a:spcPct val="50000"/>
              </a:spcBef>
            </a:pPr>
            <a:r>
              <a:rPr lang="en-US" sz="2800">
                <a:latin typeface="Times" pitchFamily="18" charset="0"/>
              </a:rPr>
              <a:t>An analog signal carries 4 bits in each signal unit. If 1000 signal units are sent per second, find the baud rate and the bit rate</a:t>
            </a:r>
          </a:p>
        </p:txBody>
      </p:sp>
      <p:sp>
        <p:nvSpPr>
          <p:cNvPr id="1186821" name="Text Box 5"/>
          <p:cNvSpPr txBox="1">
            <a:spLocks noChangeArrowheads="1"/>
          </p:cNvSpPr>
          <p:nvPr/>
        </p:nvSpPr>
        <p:spPr bwMode="auto">
          <a:xfrm>
            <a:off x="228600" y="3048000"/>
            <a:ext cx="1643063" cy="617538"/>
          </a:xfrm>
          <a:prstGeom prst="rect">
            <a:avLst/>
          </a:prstGeom>
          <a:solidFill>
            <a:schemeClr val="bg2"/>
          </a:solidFill>
          <a:ln w="38100">
            <a:solidFill>
              <a:srgbClr val="FF3300"/>
            </a:solidFill>
            <a:miter lim="800000"/>
            <a:headEnd/>
            <a:tailEnd/>
          </a:ln>
          <a:effectLst/>
        </p:spPr>
        <p:txBody>
          <a:bodyPr wrap="none">
            <a:spAutoFit/>
          </a:bodyPr>
          <a:lstStyle/>
          <a:p>
            <a:pPr>
              <a:defRPr/>
            </a:pPr>
            <a:r>
              <a:rPr lang="en-US" sz="3200" b="1" i="1">
                <a:solidFill>
                  <a:schemeClr val="bg1"/>
                </a:solidFill>
                <a:effectLst>
                  <a:outerShdw blurRad="38100" dist="38100" dir="2700000" algn="tl">
                    <a:srgbClr val="000000"/>
                  </a:outerShdw>
                </a:effectLst>
                <a:cs typeface="+mn-cs"/>
              </a:rPr>
              <a:t>Solution</a:t>
            </a:r>
          </a:p>
        </p:txBody>
      </p:sp>
      <p:sp>
        <p:nvSpPr>
          <p:cNvPr id="1186822" name="Rectangle 6"/>
          <p:cNvSpPr>
            <a:spLocks noChangeArrowheads="1"/>
          </p:cNvSpPr>
          <p:nvPr/>
        </p:nvSpPr>
        <p:spPr bwMode="auto">
          <a:xfrm>
            <a:off x="304800" y="3810000"/>
            <a:ext cx="8382000" cy="946150"/>
          </a:xfrm>
          <a:prstGeom prst="rect">
            <a:avLst/>
          </a:prstGeom>
          <a:solidFill>
            <a:schemeClr val="bg1"/>
          </a:solidFill>
          <a:ln w="9525">
            <a:noFill/>
            <a:miter lim="800000"/>
            <a:headEnd/>
            <a:tailEnd/>
          </a:ln>
          <a:effectLst/>
        </p:spPr>
        <p:txBody>
          <a:bodyPr>
            <a:spAutoFit/>
          </a:bodyPr>
          <a:lstStyle/>
          <a:p>
            <a:pPr eaLnBrk="0" hangingPunct="0">
              <a:defRPr/>
            </a:pPr>
            <a:r>
              <a:rPr lang="en-US" sz="2800">
                <a:effectLst>
                  <a:outerShdw blurRad="38100" dist="38100" dir="2700000" algn="tl">
                    <a:srgbClr val="C0C0C0"/>
                  </a:outerShdw>
                </a:effectLst>
                <a:cs typeface="+mn-cs"/>
              </a:rPr>
              <a:t>Baud rate = 1000 bauds per second (baud/s)</a:t>
            </a:r>
          </a:p>
          <a:p>
            <a:pPr eaLnBrk="0" hangingPunct="0">
              <a:defRPr/>
            </a:pPr>
            <a:r>
              <a:rPr lang="en-US" sz="2800">
                <a:effectLst>
                  <a:outerShdw blurRad="38100" dist="38100" dir="2700000" algn="tl">
                    <a:srgbClr val="C0C0C0"/>
                  </a:outerShdw>
                </a:effectLst>
                <a:cs typeface="+mn-cs"/>
              </a:rPr>
              <a:t>Bit rate = 1000 x 4 = 4000 bps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D306-E857-4E44-A387-6C0985E902B0}"/>
              </a:ext>
            </a:extLst>
          </p:cNvPr>
          <p:cNvSpPr>
            <a:spLocks noGrp="1"/>
          </p:cNvSpPr>
          <p:nvPr>
            <p:ph type="title"/>
          </p:nvPr>
        </p:nvSpPr>
        <p:spPr>
          <a:xfrm>
            <a:off x="457200" y="47625"/>
            <a:ext cx="8229600" cy="1143000"/>
          </a:xfrm>
        </p:spPr>
        <p:txBody>
          <a:bodyPr/>
          <a:lstStyle/>
          <a:p>
            <a:r>
              <a:rPr lang="en-US" dirty="0">
                <a:solidFill>
                  <a:srgbClr val="FFFF00"/>
                </a:solidFill>
                <a:latin typeface="Avant Garde"/>
              </a:rPr>
              <a:t>Overview</a:t>
            </a:r>
            <a:endParaRPr lang="en-IN" dirty="0">
              <a:solidFill>
                <a:srgbClr val="FFFF00"/>
              </a:solidFill>
              <a:latin typeface="Avant Garde"/>
            </a:endParaRPr>
          </a:p>
        </p:txBody>
      </p:sp>
      <p:sp>
        <p:nvSpPr>
          <p:cNvPr id="3" name="Content Placeholder 2">
            <a:extLst>
              <a:ext uri="{FF2B5EF4-FFF2-40B4-BE49-F238E27FC236}">
                <a16:creationId xmlns:a16="http://schemas.microsoft.com/office/drawing/2014/main" id="{B749EC42-8652-421A-B236-90C2559022E7}"/>
              </a:ext>
            </a:extLst>
          </p:cNvPr>
          <p:cNvSpPr>
            <a:spLocks noGrp="1"/>
          </p:cNvSpPr>
          <p:nvPr>
            <p:ph idx="1"/>
          </p:nvPr>
        </p:nvSpPr>
        <p:spPr/>
        <p:txBody>
          <a:bodyPr/>
          <a:lstStyle/>
          <a:p>
            <a:r>
              <a:rPr lang="en-US" dirty="0"/>
              <a:t>Learning Objective:</a:t>
            </a:r>
          </a:p>
          <a:p>
            <a:pPr marL="914400" lvl="1" indent="-514350" algn="just">
              <a:buFont typeface="+mj-lt"/>
              <a:buAutoNum type="arabicPeriod"/>
            </a:pPr>
            <a:r>
              <a:rPr lang="en-US" dirty="0"/>
              <a:t>Understand basics, topologies and working mechanism of wired and wireless computer networks.</a:t>
            </a:r>
          </a:p>
          <a:p>
            <a:pPr marL="914400" lvl="1" indent="-514350" algn="just">
              <a:buFont typeface="+mj-lt"/>
              <a:buAutoNum type="arabicPeriod"/>
            </a:pPr>
            <a:r>
              <a:rPr lang="en-US" dirty="0"/>
              <a:t>Analyze the features and operations of protocols of OSI reference model &amp; TCP/IP protocol suite.</a:t>
            </a:r>
          </a:p>
          <a:p>
            <a:pPr marL="914400" lvl="1" indent="-514350" algn="just">
              <a:buFont typeface="+mj-lt"/>
              <a:buAutoNum type="arabicPeriod"/>
            </a:pPr>
            <a:r>
              <a:rPr lang="en-US" dirty="0"/>
              <a:t>Design, calculate, and apply routing mechanisms for lPv4 &amp; lPv6.</a:t>
            </a:r>
          </a:p>
          <a:p>
            <a:pPr marL="914400" lvl="1" indent="-514350" algn="just">
              <a:buFont typeface="+mj-lt"/>
              <a:buAutoNum type="arabicPeriod"/>
            </a:pPr>
            <a:r>
              <a:rPr lang="en-US" dirty="0" err="1"/>
              <a:t>ldentify</a:t>
            </a:r>
            <a:r>
              <a:rPr lang="en-US" dirty="0"/>
              <a:t> the networking requirements for an organization and select &amp; propose appropriate architecture and technologies.</a:t>
            </a:r>
          </a:p>
          <a:p>
            <a:pPr marL="914400" lvl="1" indent="-514350" algn="just">
              <a:buFont typeface="+mj-lt"/>
              <a:buAutoNum type="arabicPeriod"/>
            </a:pPr>
            <a:r>
              <a:rPr lang="en-US" dirty="0"/>
              <a:t>Work on Network addressing, design and implementation.</a:t>
            </a:r>
            <a:endParaRPr lang="en-IN" dirty="0"/>
          </a:p>
        </p:txBody>
      </p:sp>
    </p:spTree>
    <p:extLst>
      <p:ext uri="{BB962C8B-B14F-4D97-AF65-F5344CB8AC3E}">
        <p14:creationId xmlns:p14="http://schemas.microsoft.com/office/powerpoint/2010/main" val="207773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17411" name="Text Box 3"/>
          <p:cNvSpPr txBox="1">
            <a:spLocks noChangeArrowheads="1"/>
          </p:cNvSpPr>
          <p:nvPr/>
        </p:nvSpPr>
        <p:spPr bwMode="auto">
          <a:xfrm>
            <a:off x="228600" y="102870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RING</a:t>
            </a:r>
            <a:endParaRPr lang="en-US" sz="3200" b="1">
              <a:latin typeface="Arial" pitchFamily="34" charset="0"/>
            </a:endParaRPr>
          </a:p>
        </p:txBody>
      </p:sp>
      <p:pic>
        <p:nvPicPr>
          <p:cNvPr id="17412" name="Picture 6"/>
          <p:cNvPicPr>
            <a:picLocks noGrp="1" noChangeAspect="1" noChangeArrowheads="1"/>
          </p:cNvPicPr>
          <p:nvPr>
            <p:ph idx="1"/>
          </p:nvPr>
        </p:nvPicPr>
        <p:blipFill>
          <a:blip r:embed="rId2"/>
          <a:srcRect/>
          <a:stretch>
            <a:fillRect/>
          </a:stretch>
        </p:blipFill>
        <p:spPr>
          <a:xfrm>
            <a:off x="242888" y="2081213"/>
            <a:ext cx="8709025" cy="3089275"/>
          </a:xfrm>
          <a:noFill/>
        </p:spPr>
      </p:pic>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Digital to Analog</a:t>
            </a:r>
          </a:p>
        </p:txBody>
      </p:sp>
      <p:sp>
        <p:nvSpPr>
          <p:cNvPr id="322563" name="Rectangle 6"/>
          <p:cNvSpPr>
            <a:spLocks noChangeArrowheads="1"/>
          </p:cNvSpPr>
          <p:nvPr/>
        </p:nvSpPr>
        <p:spPr bwMode="auto">
          <a:xfrm>
            <a:off x="228600" y="1079500"/>
            <a:ext cx="8458200" cy="946150"/>
          </a:xfrm>
          <a:prstGeom prst="rect">
            <a:avLst/>
          </a:prstGeom>
          <a:noFill/>
          <a:ln w="9525">
            <a:noFill/>
            <a:miter lim="800000"/>
            <a:headEnd/>
            <a:tailEnd/>
          </a:ln>
        </p:spPr>
        <p:txBody>
          <a:bodyPr>
            <a:spAutoFit/>
          </a:bodyPr>
          <a:lstStyle/>
          <a:p>
            <a:pPr>
              <a:spcBef>
                <a:spcPct val="50000"/>
              </a:spcBef>
            </a:pPr>
            <a:r>
              <a:rPr lang="en-US" sz="2800">
                <a:latin typeface="Times" pitchFamily="18" charset="0"/>
              </a:rPr>
              <a:t>The bit rate of a signal is 3000. If each signal unit carries 6 bits, what is the baud rate?</a:t>
            </a:r>
          </a:p>
        </p:txBody>
      </p:sp>
      <p:sp>
        <p:nvSpPr>
          <p:cNvPr id="1188871" name="Text Box 7"/>
          <p:cNvSpPr txBox="1">
            <a:spLocks noChangeArrowheads="1"/>
          </p:cNvSpPr>
          <p:nvPr/>
        </p:nvSpPr>
        <p:spPr bwMode="auto">
          <a:xfrm>
            <a:off x="228600" y="2749550"/>
            <a:ext cx="1643063" cy="617538"/>
          </a:xfrm>
          <a:prstGeom prst="rect">
            <a:avLst/>
          </a:prstGeom>
          <a:solidFill>
            <a:schemeClr val="bg2"/>
          </a:solidFill>
          <a:ln w="38100">
            <a:solidFill>
              <a:srgbClr val="FF3300"/>
            </a:solidFill>
            <a:miter lim="800000"/>
            <a:headEnd/>
            <a:tailEnd/>
          </a:ln>
          <a:effectLst/>
        </p:spPr>
        <p:txBody>
          <a:bodyPr wrap="none">
            <a:spAutoFit/>
          </a:bodyPr>
          <a:lstStyle/>
          <a:p>
            <a:pPr>
              <a:defRPr/>
            </a:pPr>
            <a:r>
              <a:rPr lang="en-US" sz="3200" b="1" i="1">
                <a:solidFill>
                  <a:schemeClr val="bg1"/>
                </a:solidFill>
                <a:effectLst>
                  <a:outerShdw blurRad="38100" dist="38100" dir="2700000" algn="tl">
                    <a:srgbClr val="000000"/>
                  </a:outerShdw>
                </a:effectLst>
                <a:cs typeface="+mn-cs"/>
              </a:rPr>
              <a:t>Solution</a:t>
            </a:r>
          </a:p>
        </p:txBody>
      </p:sp>
      <p:sp>
        <p:nvSpPr>
          <p:cNvPr id="1188872" name="Rectangle 8"/>
          <p:cNvSpPr>
            <a:spLocks noChangeArrowheads="1"/>
          </p:cNvSpPr>
          <p:nvPr/>
        </p:nvSpPr>
        <p:spPr bwMode="auto">
          <a:xfrm>
            <a:off x="228600" y="3595688"/>
            <a:ext cx="5181600" cy="519112"/>
          </a:xfrm>
          <a:prstGeom prst="rect">
            <a:avLst/>
          </a:prstGeom>
          <a:solidFill>
            <a:schemeClr val="bg1"/>
          </a:solidFill>
          <a:ln w="9525">
            <a:noFill/>
            <a:miter lim="800000"/>
            <a:headEnd/>
            <a:tailEnd/>
          </a:ln>
          <a:effectLst/>
        </p:spPr>
        <p:txBody>
          <a:bodyPr>
            <a:spAutoFit/>
          </a:bodyPr>
          <a:lstStyle/>
          <a:p>
            <a:pPr eaLnBrk="0" hangingPunct="0">
              <a:defRPr/>
            </a:pPr>
            <a:r>
              <a:rPr lang="en-US" sz="2800">
                <a:effectLst>
                  <a:outerShdw blurRad="38100" dist="38100" dir="2700000" algn="tl">
                    <a:srgbClr val="C0C0C0"/>
                  </a:outerShdw>
                </a:effectLst>
                <a:cs typeface="+mn-cs"/>
              </a:rPr>
              <a:t>Baud rate = 3000 / 6 = 500 baud/s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ASK</a:t>
            </a:r>
          </a:p>
        </p:txBody>
      </p:sp>
      <p:pic>
        <p:nvPicPr>
          <p:cNvPr id="323587" name="Picture 6"/>
          <p:cNvPicPr>
            <a:picLocks noGrp="1" noChangeAspect="1" noChangeArrowheads="1"/>
          </p:cNvPicPr>
          <p:nvPr>
            <p:ph idx="1"/>
          </p:nvPr>
        </p:nvPicPr>
        <p:blipFill>
          <a:blip r:embed="rId3"/>
          <a:srcRect/>
          <a:stretch>
            <a:fillRect/>
          </a:stretch>
        </p:blipFill>
        <p:spPr>
          <a:xfrm>
            <a:off x="242888" y="1393825"/>
            <a:ext cx="8709025" cy="4465638"/>
          </a:xfrm>
          <a:noFill/>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 FSK</a:t>
            </a:r>
          </a:p>
        </p:txBody>
      </p:sp>
      <p:pic>
        <p:nvPicPr>
          <p:cNvPr id="329731" name="Picture 5"/>
          <p:cNvPicPr>
            <a:picLocks noGrp="1" noChangeAspect="1" noChangeArrowheads="1"/>
          </p:cNvPicPr>
          <p:nvPr>
            <p:ph idx="1"/>
          </p:nvPr>
        </p:nvPicPr>
        <p:blipFill>
          <a:blip r:embed="rId3"/>
          <a:srcRect/>
          <a:stretch>
            <a:fillRect/>
          </a:stretch>
        </p:blipFill>
        <p:spPr>
          <a:xfrm>
            <a:off x="242888" y="1393825"/>
            <a:ext cx="8709025" cy="4465638"/>
          </a:xfrm>
          <a:noFill/>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 PSK</a:t>
            </a:r>
          </a:p>
        </p:txBody>
      </p:sp>
      <p:pic>
        <p:nvPicPr>
          <p:cNvPr id="333827" name="Picture 6"/>
          <p:cNvPicPr>
            <a:picLocks noGrp="1" noChangeAspect="1" noChangeArrowheads="1"/>
          </p:cNvPicPr>
          <p:nvPr>
            <p:ph idx="1"/>
          </p:nvPr>
        </p:nvPicPr>
        <p:blipFill>
          <a:blip r:embed="rId3"/>
          <a:srcRect/>
          <a:stretch>
            <a:fillRect/>
          </a:stretch>
        </p:blipFill>
        <p:spPr>
          <a:xfrm>
            <a:off x="242888" y="1393825"/>
            <a:ext cx="8709025" cy="4465638"/>
          </a:xfrm>
          <a:noFill/>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 PSK Constellation</a:t>
            </a:r>
          </a:p>
        </p:txBody>
      </p:sp>
      <p:pic>
        <p:nvPicPr>
          <p:cNvPr id="334851" name="Picture 5"/>
          <p:cNvPicPr>
            <a:picLocks noGrp="1" noChangeAspect="1" noChangeArrowheads="1"/>
          </p:cNvPicPr>
          <p:nvPr>
            <p:ph idx="1"/>
          </p:nvPr>
        </p:nvPicPr>
        <p:blipFill>
          <a:blip r:embed="rId3"/>
          <a:srcRect/>
          <a:stretch>
            <a:fillRect/>
          </a:stretch>
        </p:blipFill>
        <p:spPr>
          <a:xfrm>
            <a:off x="242888" y="2413000"/>
            <a:ext cx="8709025" cy="2425700"/>
          </a:xfrm>
          <a:noFill/>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dirty="0">
                <a:solidFill>
                  <a:srgbClr val="FEF800"/>
                </a:solidFill>
              </a:rPr>
              <a:t> Analog Modulation</a:t>
            </a:r>
          </a:p>
        </p:txBody>
      </p:sp>
      <p:pic>
        <p:nvPicPr>
          <p:cNvPr id="345091" name="Picture 5"/>
          <p:cNvPicPr>
            <a:picLocks noGrp="1" noChangeAspect="1" noChangeArrowheads="1"/>
          </p:cNvPicPr>
          <p:nvPr>
            <p:ph idx="1"/>
          </p:nvPr>
        </p:nvPicPr>
        <p:blipFill>
          <a:blip r:embed="rId3"/>
          <a:srcRect/>
          <a:stretch>
            <a:fillRect/>
          </a:stretch>
        </p:blipFill>
        <p:spPr>
          <a:xfrm>
            <a:off x="242888" y="2532063"/>
            <a:ext cx="8709025" cy="2189162"/>
          </a:xfrm>
          <a:noFill/>
        </p:spPr>
      </p:pic>
    </p:spTree>
    <p:extLst>
      <p:ext uri="{BB962C8B-B14F-4D97-AF65-F5344CB8AC3E}">
        <p14:creationId xmlns:p14="http://schemas.microsoft.com/office/powerpoint/2010/main" val="40455268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dirty="0">
                <a:solidFill>
                  <a:srgbClr val="FEF800"/>
                </a:solidFill>
              </a:rPr>
              <a:t> Analog Modulation</a:t>
            </a:r>
          </a:p>
        </p:txBody>
      </p:sp>
      <p:pic>
        <p:nvPicPr>
          <p:cNvPr id="344067" name="Picture 4"/>
          <p:cNvPicPr>
            <a:picLocks noGrp="1" noChangeAspect="1" noChangeArrowheads="1"/>
          </p:cNvPicPr>
          <p:nvPr>
            <p:ph idx="1"/>
          </p:nvPr>
        </p:nvPicPr>
        <p:blipFill>
          <a:blip r:embed="rId3"/>
          <a:srcRect/>
          <a:stretch>
            <a:fillRect/>
          </a:stretch>
        </p:blipFill>
        <p:spPr>
          <a:xfrm>
            <a:off x="242888" y="2755900"/>
            <a:ext cx="8709025" cy="1739900"/>
          </a:xfrm>
          <a:noFill/>
        </p:spPr>
      </p:pic>
    </p:spTree>
    <p:extLst>
      <p:ext uri="{BB962C8B-B14F-4D97-AF65-F5344CB8AC3E}">
        <p14:creationId xmlns:p14="http://schemas.microsoft.com/office/powerpoint/2010/main" val="36461772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 AM</a:t>
            </a:r>
          </a:p>
        </p:txBody>
      </p:sp>
      <p:sp>
        <p:nvSpPr>
          <p:cNvPr id="346115" name="Rectangle 6"/>
          <p:cNvSpPr>
            <a:spLocks noChangeArrowheads="1"/>
          </p:cNvSpPr>
          <p:nvPr/>
        </p:nvSpPr>
        <p:spPr bwMode="auto">
          <a:xfrm>
            <a:off x="838200" y="2195513"/>
            <a:ext cx="7543800" cy="2346325"/>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The total bandwidth required for AM can be determined from the bandwidth of the audio signal: </a:t>
            </a:r>
            <a:br>
              <a:rPr lang="en-US" sz="3600" b="1" i="1"/>
            </a:br>
            <a:r>
              <a:rPr lang="en-US" sz="3600" b="1" i="1"/>
              <a:t>BWt = 2 x BWm.</a:t>
            </a:r>
          </a:p>
        </p:txBody>
      </p:sp>
    </p:spTree>
    <p:extLst>
      <p:ext uri="{BB962C8B-B14F-4D97-AF65-F5344CB8AC3E}">
        <p14:creationId xmlns:p14="http://schemas.microsoft.com/office/powerpoint/2010/main" val="1736907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 AM</a:t>
            </a:r>
          </a:p>
        </p:txBody>
      </p:sp>
      <p:pic>
        <p:nvPicPr>
          <p:cNvPr id="347139" name="Picture 4"/>
          <p:cNvPicPr>
            <a:picLocks noGrp="1" noChangeAspect="1" noChangeArrowheads="1"/>
          </p:cNvPicPr>
          <p:nvPr>
            <p:ph idx="1"/>
          </p:nvPr>
        </p:nvPicPr>
        <p:blipFill>
          <a:blip r:embed="rId3"/>
          <a:srcRect/>
          <a:stretch>
            <a:fillRect/>
          </a:stretch>
        </p:blipFill>
        <p:spPr>
          <a:xfrm>
            <a:off x="2035175" y="1014413"/>
            <a:ext cx="5122863" cy="5224462"/>
          </a:xfrm>
          <a:noFill/>
        </p:spPr>
      </p:pic>
    </p:spTree>
    <p:extLst>
      <p:ext uri="{BB962C8B-B14F-4D97-AF65-F5344CB8AC3E}">
        <p14:creationId xmlns:p14="http://schemas.microsoft.com/office/powerpoint/2010/main" val="40487121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 Frequency Modulation</a:t>
            </a:r>
          </a:p>
        </p:txBody>
      </p:sp>
      <p:pic>
        <p:nvPicPr>
          <p:cNvPr id="351235" name="Picture 4"/>
          <p:cNvPicPr>
            <a:picLocks noGrp="1" noChangeAspect="1" noChangeArrowheads="1"/>
          </p:cNvPicPr>
          <p:nvPr>
            <p:ph idx="1"/>
          </p:nvPr>
        </p:nvPicPr>
        <p:blipFill>
          <a:blip r:embed="rId3"/>
          <a:srcRect/>
          <a:stretch>
            <a:fillRect/>
          </a:stretch>
        </p:blipFill>
        <p:spPr>
          <a:xfrm>
            <a:off x="1627188" y="1014413"/>
            <a:ext cx="5938837" cy="5224462"/>
          </a:xfrm>
          <a:noFill/>
        </p:spPr>
      </p:pic>
    </p:spTree>
    <p:extLst>
      <p:ext uri="{BB962C8B-B14F-4D97-AF65-F5344CB8AC3E}">
        <p14:creationId xmlns:p14="http://schemas.microsoft.com/office/powerpoint/2010/main" val="63280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18435" name="Text Box 3"/>
          <p:cNvSpPr txBox="1">
            <a:spLocks noChangeArrowheads="1"/>
          </p:cNvSpPr>
          <p:nvPr/>
        </p:nvSpPr>
        <p:spPr bwMode="auto">
          <a:xfrm>
            <a:off x="228600" y="102870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Categories of Networks</a:t>
            </a:r>
            <a:endParaRPr lang="en-US" sz="3200" b="1">
              <a:latin typeface="Arial" pitchFamily="34" charset="0"/>
            </a:endParaRPr>
          </a:p>
        </p:txBody>
      </p:sp>
      <p:pic>
        <p:nvPicPr>
          <p:cNvPr id="18436" name="Picture 6"/>
          <p:cNvPicPr>
            <a:picLocks noGrp="1" noChangeAspect="1" noChangeArrowheads="1"/>
          </p:cNvPicPr>
          <p:nvPr>
            <p:ph idx="1"/>
          </p:nvPr>
        </p:nvPicPr>
        <p:blipFill>
          <a:blip r:embed="rId2"/>
          <a:srcRect/>
          <a:stretch>
            <a:fillRect/>
          </a:stretch>
        </p:blipFill>
        <p:spPr>
          <a:xfrm>
            <a:off x="242888" y="2579688"/>
            <a:ext cx="8709025" cy="2092325"/>
          </a:xfrm>
          <a:noFill/>
        </p:spPr>
      </p:pic>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Sampling</a:t>
            </a:r>
          </a:p>
        </p:txBody>
      </p:sp>
      <p:sp>
        <p:nvSpPr>
          <p:cNvPr id="290819" name="Text Box 4"/>
          <p:cNvSpPr txBox="1">
            <a:spLocks noChangeArrowheads="1"/>
          </p:cNvSpPr>
          <p:nvPr/>
        </p:nvSpPr>
        <p:spPr bwMode="auto">
          <a:xfrm>
            <a:off x="247650" y="1104900"/>
            <a:ext cx="8610600" cy="3378200"/>
          </a:xfrm>
          <a:prstGeom prst="rect">
            <a:avLst/>
          </a:prstGeom>
          <a:noFill/>
          <a:ln w="9525">
            <a:noFill/>
            <a:miter lim="800000"/>
            <a:headEnd/>
            <a:tailEnd/>
          </a:ln>
        </p:spPr>
        <p:txBody>
          <a:bodyPr>
            <a:spAutoFit/>
          </a:bodyPr>
          <a:lstStyle/>
          <a:p>
            <a:pPr marL="457200" indent="-457200"/>
            <a:r>
              <a:rPr lang="en-US"/>
              <a:t>Analog data such as voice, video and music can be converted into digital signal communication through transmission media. This allows the use of modern digital transmission and switching equipment’s. The device used for conversion of analog data to digital signal and vice versa is called a </a:t>
            </a:r>
            <a:r>
              <a:rPr lang="en-US" i="1"/>
              <a:t>coder </a:t>
            </a:r>
            <a:r>
              <a:rPr lang="en-US"/>
              <a:t>(coder-decoder). There are two basic approaches: </a:t>
            </a:r>
          </a:p>
          <a:p>
            <a:pPr marL="457200" indent="-457200"/>
            <a:endParaRPr lang="en-US"/>
          </a:p>
          <a:p>
            <a:pPr marL="457200" indent="-457200"/>
            <a:r>
              <a:rPr lang="en-US"/>
              <a:t>Pulse Code Modulation (PCM) </a:t>
            </a:r>
          </a:p>
          <a:p>
            <a:pPr marL="457200" indent="-457200"/>
            <a:r>
              <a:rPr lang="en-US"/>
              <a:t>Delta Modulation (DM) </a:t>
            </a:r>
          </a:p>
        </p:txBody>
      </p:sp>
    </p:spTree>
    <p:extLst>
      <p:ext uri="{BB962C8B-B14F-4D97-AF65-F5344CB8AC3E}">
        <p14:creationId xmlns:p14="http://schemas.microsoft.com/office/powerpoint/2010/main" val="6416517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Sampling</a:t>
            </a:r>
          </a:p>
        </p:txBody>
      </p:sp>
      <p:sp>
        <p:nvSpPr>
          <p:cNvPr id="291843" name="Text Box 3"/>
          <p:cNvSpPr txBox="1">
            <a:spLocks noChangeArrowheads="1"/>
          </p:cNvSpPr>
          <p:nvPr/>
        </p:nvSpPr>
        <p:spPr bwMode="auto">
          <a:xfrm>
            <a:off x="247650" y="1104900"/>
            <a:ext cx="8610600" cy="1917700"/>
          </a:xfrm>
          <a:prstGeom prst="rect">
            <a:avLst/>
          </a:prstGeom>
          <a:noFill/>
          <a:ln w="9525">
            <a:noFill/>
            <a:miter lim="800000"/>
            <a:headEnd/>
            <a:tailEnd/>
          </a:ln>
        </p:spPr>
        <p:txBody>
          <a:bodyPr>
            <a:spAutoFit/>
          </a:bodyPr>
          <a:lstStyle/>
          <a:p>
            <a:pPr marL="457200" indent="-457200"/>
            <a:r>
              <a:rPr lang="en-US"/>
              <a:t>Pulse Code Modulation involves the following three basic steps as shown in Fig. : </a:t>
            </a:r>
          </a:p>
          <a:p>
            <a:pPr marL="457200" indent="-457200">
              <a:buFontTx/>
              <a:buChar char="•"/>
            </a:pPr>
            <a:r>
              <a:rPr lang="en-US"/>
              <a:t>Sampling – PAM </a:t>
            </a:r>
          </a:p>
          <a:p>
            <a:pPr marL="457200" indent="-457200">
              <a:buFontTx/>
              <a:buChar char="•"/>
            </a:pPr>
            <a:r>
              <a:rPr lang="en-US"/>
              <a:t>Quantization </a:t>
            </a:r>
          </a:p>
          <a:p>
            <a:pPr marL="457200" indent="-457200">
              <a:buFontTx/>
              <a:buChar char="•"/>
            </a:pPr>
            <a:r>
              <a:rPr lang="en-US"/>
              <a:t>Line coding </a:t>
            </a:r>
          </a:p>
        </p:txBody>
      </p:sp>
    </p:spTree>
    <p:extLst>
      <p:ext uri="{BB962C8B-B14F-4D97-AF65-F5344CB8AC3E}">
        <p14:creationId xmlns:p14="http://schemas.microsoft.com/office/powerpoint/2010/main" val="30775595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Sampling</a:t>
            </a:r>
          </a:p>
        </p:txBody>
      </p:sp>
      <p:pic>
        <p:nvPicPr>
          <p:cNvPr id="292867" name="Picture 4"/>
          <p:cNvPicPr>
            <a:picLocks noGrp="1" noChangeAspect="1" noChangeArrowheads="1"/>
          </p:cNvPicPr>
          <p:nvPr>
            <p:ph idx="1"/>
          </p:nvPr>
        </p:nvPicPr>
        <p:blipFill>
          <a:blip r:embed="rId3"/>
          <a:srcRect/>
          <a:stretch>
            <a:fillRect/>
          </a:stretch>
        </p:blipFill>
        <p:spPr>
          <a:xfrm>
            <a:off x="242888" y="2587625"/>
            <a:ext cx="8709025" cy="2647950"/>
          </a:xfrm>
          <a:noFill/>
        </p:spPr>
      </p:pic>
    </p:spTree>
    <p:extLst>
      <p:ext uri="{BB962C8B-B14F-4D97-AF65-F5344CB8AC3E}">
        <p14:creationId xmlns:p14="http://schemas.microsoft.com/office/powerpoint/2010/main" val="6023010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Sampling</a:t>
            </a:r>
          </a:p>
        </p:txBody>
      </p:sp>
      <p:sp>
        <p:nvSpPr>
          <p:cNvPr id="293891" name="Text Box 5"/>
          <p:cNvSpPr txBox="1">
            <a:spLocks noChangeArrowheads="1"/>
          </p:cNvSpPr>
          <p:nvPr/>
        </p:nvSpPr>
        <p:spPr bwMode="auto">
          <a:xfrm>
            <a:off x="304800" y="1143000"/>
            <a:ext cx="8591550" cy="2647950"/>
          </a:xfrm>
          <a:prstGeom prst="rect">
            <a:avLst/>
          </a:prstGeom>
          <a:noFill/>
          <a:ln w="9525">
            <a:noFill/>
            <a:miter lim="800000"/>
            <a:headEnd/>
            <a:tailEnd/>
          </a:ln>
        </p:spPr>
        <p:txBody>
          <a:bodyPr>
            <a:spAutoFit/>
          </a:bodyPr>
          <a:lstStyle/>
          <a:p>
            <a:pPr>
              <a:spcBef>
                <a:spcPct val="50000"/>
              </a:spcBef>
            </a:pPr>
            <a:r>
              <a:rPr lang="en-US" b="1"/>
              <a:t>Sampling: </a:t>
            </a:r>
            <a:r>
              <a:rPr lang="en-US"/>
              <a:t>This process is based on Shannon’s sampling theorem. Numbers of samples of the signal are taken at regular intervals, at a rate higher than twice the highest significant signal frequency. This basic step is known as Pulse Amplitude Modulation (PAM) as shown in Fig. . For example, during the sampling of voice data, in the frequency range 300 to 4000 Hz, 8000 samples per second are sufficient for the coding </a:t>
            </a:r>
          </a:p>
        </p:txBody>
      </p:sp>
    </p:spTree>
    <p:extLst>
      <p:ext uri="{BB962C8B-B14F-4D97-AF65-F5344CB8AC3E}">
        <p14:creationId xmlns:p14="http://schemas.microsoft.com/office/powerpoint/2010/main" val="1005590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Sampling</a:t>
            </a:r>
          </a:p>
        </p:txBody>
      </p:sp>
      <p:sp>
        <p:nvSpPr>
          <p:cNvPr id="294915" name="Text Box 3"/>
          <p:cNvSpPr txBox="1">
            <a:spLocks noChangeArrowheads="1"/>
          </p:cNvSpPr>
          <p:nvPr/>
        </p:nvSpPr>
        <p:spPr bwMode="auto">
          <a:xfrm>
            <a:off x="304800" y="1143000"/>
            <a:ext cx="8591550" cy="457200"/>
          </a:xfrm>
          <a:prstGeom prst="rect">
            <a:avLst/>
          </a:prstGeom>
          <a:noFill/>
          <a:ln w="9525">
            <a:noFill/>
            <a:miter lim="800000"/>
            <a:headEnd/>
            <a:tailEnd/>
          </a:ln>
        </p:spPr>
        <p:txBody>
          <a:bodyPr>
            <a:spAutoFit/>
          </a:bodyPr>
          <a:lstStyle/>
          <a:p>
            <a:pPr>
              <a:spcBef>
                <a:spcPct val="50000"/>
              </a:spcBef>
            </a:pPr>
            <a:endParaRPr lang="en-US"/>
          </a:p>
        </p:txBody>
      </p:sp>
      <p:pic>
        <p:nvPicPr>
          <p:cNvPr id="294916" name="Picture 4"/>
          <p:cNvPicPr>
            <a:picLocks noGrp="1" noChangeAspect="1" noChangeArrowheads="1"/>
          </p:cNvPicPr>
          <p:nvPr>
            <p:ph idx="1"/>
          </p:nvPr>
        </p:nvPicPr>
        <p:blipFill>
          <a:blip r:embed="rId3"/>
          <a:srcRect/>
          <a:stretch>
            <a:fillRect/>
          </a:stretch>
        </p:blipFill>
        <p:spPr>
          <a:xfrm>
            <a:off x="687388" y="2428875"/>
            <a:ext cx="7818437" cy="2395538"/>
          </a:xfrm>
          <a:noFill/>
        </p:spPr>
      </p:pic>
    </p:spTree>
    <p:extLst>
      <p:ext uri="{BB962C8B-B14F-4D97-AF65-F5344CB8AC3E}">
        <p14:creationId xmlns:p14="http://schemas.microsoft.com/office/powerpoint/2010/main" val="3002093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PAM</a:t>
            </a:r>
          </a:p>
        </p:txBody>
      </p:sp>
      <p:sp>
        <p:nvSpPr>
          <p:cNvPr id="1158148" name="Rectangle 4"/>
          <p:cNvSpPr>
            <a:spLocks noChangeArrowheads="1"/>
          </p:cNvSpPr>
          <p:nvPr/>
        </p:nvSpPr>
        <p:spPr bwMode="auto">
          <a:xfrm>
            <a:off x="857250" y="1833563"/>
            <a:ext cx="7543800" cy="3444875"/>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3600" b="1" i="1">
                <a:effectLst>
                  <a:outerShdw blurRad="38100" dist="38100" dir="2700000" algn="tl">
                    <a:srgbClr val="C0C0C0"/>
                  </a:outerShdw>
                </a:effectLst>
                <a:cs typeface="+mn-cs"/>
              </a:rPr>
              <a:t>Pulse amplitude modulation has some applications, but it is not used by itself in data communication. However, it is the first step in another very popular conversion method called </a:t>
            </a:r>
            <a:br>
              <a:rPr lang="en-US" sz="3600" b="1" i="1">
                <a:effectLst>
                  <a:outerShdw blurRad="38100" dist="38100" dir="2700000" algn="tl">
                    <a:srgbClr val="C0C0C0"/>
                  </a:outerShdw>
                </a:effectLst>
                <a:cs typeface="+mn-cs"/>
              </a:rPr>
            </a:br>
            <a:r>
              <a:rPr lang="en-US" sz="3600" b="1" i="1">
                <a:effectLst>
                  <a:outerShdw blurRad="38100" dist="38100" dir="2700000" algn="tl">
                    <a:srgbClr val="C0C0C0"/>
                  </a:outerShdw>
                </a:effectLst>
                <a:cs typeface="+mn-cs"/>
              </a:rPr>
              <a:t>pulse code modulation.</a:t>
            </a:r>
          </a:p>
        </p:txBody>
      </p:sp>
    </p:spTree>
    <p:extLst>
      <p:ext uri="{BB962C8B-B14F-4D97-AF65-F5344CB8AC3E}">
        <p14:creationId xmlns:p14="http://schemas.microsoft.com/office/powerpoint/2010/main" val="120060237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PAM</a:t>
            </a:r>
          </a:p>
        </p:txBody>
      </p:sp>
      <p:pic>
        <p:nvPicPr>
          <p:cNvPr id="300035" name="Picture 4"/>
          <p:cNvPicPr>
            <a:picLocks noGrp="1" noChangeAspect="1" noChangeArrowheads="1"/>
          </p:cNvPicPr>
          <p:nvPr>
            <p:ph idx="1"/>
          </p:nvPr>
        </p:nvPicPr>
        <p:blipFill>
          <a:blip r:embed="rId3"/>
          <a:srcRect/>
          <a:stretch>
            <a:fillRect/>
          </a:stretch>
        </p:blipFill>
        <p:spPr>
          <a:xfrm>
            <a:off x="242888" y="1795463"/>
            <a:ext cx="8709025" cy="3660775"/>
          </a:xfrm>
          <a:noFill/>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PCM</a:t>
            </a:r>
          </a:p>
        </p:txBody>
      </p:sp>
      <p:pic>
        <p:nvPicPr>
          <p:cNvPr id="301059" name="Picture 5"/>
          <p:cNvPicPr>
            <a:picLocks noGrp="1" noChangeAspect="1" noChangeArrowheads="1"/>
          </p:cNvPicPr>
          <p:nvPr>
            <p:ph idx="1"/>
          </p:nvPr>
        </p:nvPicPr>
        <p:blipFill>
          <a:blip r:embed="rId3"/>
          <a:srcRect/>
          <a:stretch>
            <a:fillRect/>
          </a:stretch>
        </p:blipFill>
        <p:spPr>
          <a:xfrm>
            <a:off x="242888" y="2833688"/>
            <a:ext cx="8709025" cy="1585912"/>
          </a:xfrm>
          <a:noFill/>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Analog to PCM Digital code</a:t>
            </a:r>
          </a:p>
        </p:txBody>
      </p:sp>
      <p:pic>
        <p:nvPicPr>
          <p:cNvPr id="302083" name="Picture 5"/>
          <p:cNvPicPr>
            <a:picLocks noGrp="1" noChangeAspect="1" noChangeArrowheads="1"/>
          </p:cNvPicPr>
          <p:nvPr>
            <p:ph idx="1"/>
          </p:nvPr>
        </p:nvPicPr>
        <p:blipFill>
          <a:blip r:embed="rId3"/>
          <a:srcRect/>
          <a:stretch>
            <a:fillRect/>
          </a:stretch>
        </p:blipFill>
        <p:spPr>
          <a:xfrm>
            <a:off x="330200" y="1014413"/>
            <a:ext cx="8534400" cy="5224462"/>
          </a:xfrm>
          <a:noFill/>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Analog to PCM Digital code</a:t>
            </a:r>
          </a:p>
        </p:txBody>
      </p:sp>
      <p:pic>
        <p:nvPicPr>
          <p:cNvPr id="303107" name="Picture 3"/>
          <p:cNvPicPr>
            <a:picLocks noGrp="1" noChangeAspect="1" noChangeArrowheads="1"/>
          </p:cNvPicPr>
          <p:nvPr>
            <p:ph idx="1"/>
          </p:nvPr>
        </p:nvPicPr>
        <p:blipFill>
          <a:blip r:embed="rId3"/>
          <a:srcRect/>
          <a:stretch>
            <a:fillRect/>
          </a:stretch>
        </p:blipFill>
        <p:spPr>
          <a:xfrm>
            <a:off x="330200" y="1014413"/>
            <a:ext cx="8534400" cy="5224462"/>
          </a:xfr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19459" name="Text Box 3"/>
          <p:cNvSpPr txBox="1">
            <a:spLocks noChangeArrowheads="1"/>
          </p:cNvSpPr>
          <p:nvPr/>
        </p:nvSpPr>
        <p:spPr bwMode="auto">
          <a:xfrm>
            <a:off x="228600" y="102870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LAN</a:t>
            </a:r>
            <a:endParaRPr lang="en-US" sz="3200" b="1">
              <a:latin typeface="Arial" pitchFamily="34" charset="0"/>
            </a:endParaRPr>
          </a:p>
        </p:txBody>
      </p:sp>
      <p:pic>
        <p:nvPicPr>
          <p:cNvPr id="19460" name="Picture 6"/>
          <p:cNvPicPr>
            <a:picLocks noGrp="1" noChangeAspect="1" noChangeArrowheads="1"/>
          </p:cNvPicPr>
          <p:nvPr>
            <p:ph idx="1"/>
          </p:nvPr>
        </p:nvPicPr>
        <p:blipFill>
          <a:blip r:embed="rId2"/>
          <a:srcRect/>
          <a:stretch>
            <a:fillRect/>
          </a:stretch>
        </p:blipFill>
        <p:spPr>
          <a:xfrm>
            <a:off x="2363788" y="2227263"/>
            <a:ext cx="4122737" cy="2832100"/>
          </a:xfrm>
          <a:noFill/>
        </p:spPr>
      </p:pic>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Sampling</a:t>
            </a:r>
          </a:p>
        </p:txBody>
      </p:sp>
      <p:sp>
        <p:nvSpPr>
          <p:cNvPr id="1168390" name="Rectangle 6"/>
          <p:cNvSpPr>
            <a:spLocks noChangeArrowheads="1"/>
          </p:cNvSpPr>
          <p:nvPr/>
        </p:nvSpPr>
        <p:spPr bwMode="auto">
          <a:xfrm>
            <a:off x="838200" y="2195513"/>
            <a:ext cx="7543800" cy="1797050"/>
          </a:xfrm>
          <a:prstGeom prst="rect">
            <a:avLst/>
          </a:prstGeom>
          <a:solidFill>
            <a:schemeClr val="bg1"/>
          </a:solidFill>
          <a:ln w="57150">
            <a:solidFill>
              <a:srgbClr val="FF0066"/>
            </a:solidFill>
            <a:miter lim="800000"/>
            <a:headEnd/>
            <a:tailEnd/>
          </a:ln>
          <a:effectLst/>
        </p:spPr>
        <p:txBody>
          <a:bodyPr>
            <a:spAutoFit/>
          </a:bodyPr>
          <a:lstStyle/>
          <a:p>
            <a:pPr algn="ctr">
              <a:spcBef>
                <a:spcPts val="1200"/>
              </a:spcBef>
              <a:spcAft>
                <a:spcPts val="1000"/>
              </a:spcAft>
              <a:defRPr/>
            </a:pPr>
            <a:r>
              <a:rPr lang="en-US" sz="3600" b="1" i="1">
                <a:effectLst>
                  <a:outerShdw blurRad="38100" dist="38100" dir="2700000" algn="tl">
                    <a:srgbClr val="C0C0C0"/>
                  </a:outerShdw>
                </a:effectLst>
                <a:cs typeface="+mn-cs"/>
              </a:rPr>
              <a:t>According to the Nyquist theorem, the sampling rate must be at least 2 times the highest frequency.</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Example</a:t>
            </a:r>
          </a:p>
        </p:txBody>
      </p:sp>
      <p:sp>
        <p:nvSpPr>
          <p:cNvPr id="305155" name="Rectangle 4"/>
          <p:cNvSpPr>
            <a:spLocks noChangeArrowheads="1"/>
          </p:cNvSpPr>
          <p:nvPr/>
        </p:nvSpPr>
        <p:spPr bwMode="auto">
          <a:xfrm>
            <a:off x="228600" y="1079500"/>
            <a:ext cx="8458200" cy="946150"/>
          </a:xfrm>
          <a:prstGeom prst="rect">
            <a:avLst/>
          </a:prstGeom>
          <a:noFill/>
          <a:ln w="9525">
            <a:noFill/>
            <a:miter lim="800000"/>
            <a:headEnd/>
            <a:tailEnd/>
          </a:ln>
        </p:spPr>
        <p:txBody>
          <a:bodyPr>
            <a:spAutoFit/>
          </a:bodyPr>
          <a:lstStyle/>
          <a:p>
            <a:pPr>
              <a:spcBef>
                <a:spcPct val="50000"/>
              </a:spcBef>
            </a:pPr>
            <a:r>
              <a:rPr lang="en-US" sz="2800">
                <a:latin typeface="Times" pitchFamily="18" charset="0"/>
              </a:rPr>
              <a:t>What sampling rate is needed for a signal with a bandwidth of 10,000 Hz (1000 to 11,000 Hz)? </a:t>
            </a:r>
          </a:p>
        </p:txBody>
      </p:sp>
      <p:sp>
        <p:nvSpPr>
          <p:cNvPr id="1170437" name="Text Box 5"/>
          <p:cNvSpPr txBox="1">
            <a:spLocks noChangeArrowheads="1"/>
          </p:cNvSpPr>
          <p:nvPr/>
        </p:nvSpPr>
        <p:spPr bwMode="auto">
          <a:xfrm>
            <a:off x="228600" y="2133600"/>
            <a:ext cx="1643063" cy="617538"/>
          </a:xfrm>
          <a:prstGeom prst="rect">
            <a:avLst/>
          </a:prstGeom>
          <a:solidFill>
            <a:schemeClr val="bg2"/>
          </a:solidFill>
          <a:ln w="38100">
            <a:solidFill>
              <a:srgbClr val="FF3300"/>
            </a:solidFill>
            <a:miter lim="800000"/>
            <a:headEnd/>
            <a:tailEnd/>
          </a:ln>
          <a:effectLst/>
        </p:spPr>
        <p:txBody>
          <a:bodyPr wrap="none">
            <a:spAutoFit/>
          </a:bodyPr>
          <a:lstStyle/>
          <a:p>
            <a:pPr>
              <a:defRPr/>
            </a:pPr>
            <a:r>
              <a:rPr lang="en-US" sz="3200" b="1" i="1">
                <a:solidFill>
                  <a:schemeClr val="bg1"/>
                </a:solidFill>
                <a:effectLst>
                  <a:outerShdw blurRad="38100" dist="38100" dir="2700000" algn="tl">
                    <a:srgbClr val="000000"/>
                  </a:outerShdw>
                </a:effectLst>
                <a:cs typeface="+mn-cs"/>
              </a:rPr>
              <a:t>Solution</a:t>
            </a:r>
          </a:p>
        </p:txBody>
      </p:sp>
      <p:sp>
        <p:nvSpPr>
          <p:cNvPr id="305157" name="Rectangle 6"/>
          <p:cNvSpPr>
            <a:spLocks noChangeArrowheads="1"/>
          </p:cNvSpPr>
          <p:nvPr/>
        </p:nvSpPr>
        <p:spPr bwMode="auto">
          <a:xfrm>
            <a:off x="304800" y="2895600"/>
            <a:ext cx="8382000" cy="946150"/>
          </a:xfrm>
          <a:prstGeom prst="rect">
            <a:avLst/>
          </a:prstGeom>
          <a:noFill/>
          <a:ln w="9525">
            <a:noFill/>
            <a:miter lim="800000"/>
            <a:headEnd/>
            <a:tailEnd/>
          </a:ln>
        </p:spPr>
        <p:txBody>
          <a:bodyPr>
            <a:spAutoFit/>
          </a:bodyPr>
          <a:lstStyle/>
          <a:p>
            <a:pPr eaLnBrk="0" hangingPunct="0"/>
            <a:r>
              <a:rPr lang="en-US" sz="2800"/>
              <a:t>The sampling rate must be twice the highest frequency in the signal:</a:t>
            </a:r>
          </a:p>
        </p:txBody>
      </p:sp>
      <p:sp>
        <p:nvSpPr>
          <p:cNvPr id="1170439" name="Rectangle 7"/>
          <p:cNvSpPr>
            <a:spLocks noChangeArrowheads="1"/>
          </p:cNvSpPr>
          <p:nvPr/>
        </p:nvSpPr>
        <p:spPr bwMode="auto">
          <a:xfrm>
            <a:off x="381000" y="4419600"/>
            <a:ext cx="7620000" cy="519113"/>
          </a:xfrm>
          <a:prstGeom prst="rect">
            <a:avLst/>
          </a:prstGeom>
          <a:solidFill>
            <a:schemeClr val="bg1"/>
          </a:solidFill>
          <a:ln w="9525">
            <a:noFill/>
            <a:miter lim="800000"/>
            <a:headEnd/>
            <a:tailEnd/>
          </a:ln>
          <a:effectLst/>
        </p:spPr>
        <p:txBody>
          <a:bodyPr>
            <a:spAutoFit/>
          </a:bodyPr>
          <a:lstStyle/>
          <a:p>
            <a:pPr eaLnBrk="0" hangingPunct="0">
              <a:defRPr/>
            </a:pPr>
            <a:r>
              <a:rPr lang="en-US" sz="2800">
                <a:cs typeface="+mn-cs"/>
              </a:rPr>
              <a:t>    </a:t>
            </a:r>
            <a:r>
              <a:rPr lang="en-US" sz="2800">
                <a:effectLst>
                  <a:outerShdw blurRad="38100" dist="38100" dir="2700000" algn="tl">
                    <a:srgbClr val="C0C0C0"/>
                  </a:outerShdw>
                </a:effectLst>
                <a:cs typeface="+mn-cs"/>
              </a:rPr>
              <a:t>Sampling rate = 2 x (11,000) = 22,000 samples/s</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Example</a:t>
            </a:r>
          </a:p>
        </p:txBody>
      </p:sp>
      <p:sp>
        <p:nvSpPr>
          <p:cNvPr id="306179" name="Rectangle 7"/>
          <p:cNvSpPr>
            <a:spLocks noChangeArrowheads="1"/>
          </p:cNvSpPr>
          <p:nvPr/>
        </p:nvSpPr>
        <p:spPr bwMode="auto">
          <a:xfrm>
            <a:off x="228600" y="1079500"/>
            <a:ext cx="8458200" cy="946150"/>
          </a:xfrm>
          <a:prstGeom prst="rect">
            <a:avLst/>
          </a:prstGeom>
          <a:noFill/>
          <a:ln w="9525">
            <a:noFill/>
            <a:miter lim="800000"/>
            <a:headEnd/>
            <a:tailEnd/>
          </a:ln>
        </p:spPr>
        <p:txBody>
          <a:bodyPr>
            <a:spAutoFit/>
          </a:bodyPr>
          <a:lstStyle/>
          <a:p>
            <a:pPr>
              <a:spcBef>
                <a:spcPct val="50000"/>
              </a:spcBef>
            </a:pPr>
            <a:r>
              <a:rPr lang="en-US" sz="2800" dirty="0">
                <a:latin typeface="Times" pitchFamily="18" charset="0"/>
              </a:rPr>
              <a:t>We want to digitize the human voice. What is the bit rate, assuming 8 bits per sample?</a:t>
            </a:r>
          </a:p>
        </p:txBody>
      </p:sp>
      <p:sp>
        <p:nvSpPr>
          <p:cNvPr id="1172488" name="Text Box 8"/>
          <p:cNvSpPr txBox="1">
            <a:spLocks noChangeArrowheads="1"/>
          </p:cNvSpPr>
          <p:nvPr/>
        </p:nvSpPr>
        <p:spPr bwMode="auto">
          <a:xfrm>
            <a:off x="228600" y="2133600"/>
            <a:ext cx="1643063" cy="617538"/>
          </a:xfrm>
          <a:prstGeom prst="rect">
            <a:avLst/>
          </a:prstGeom>
          <a:solidFill>
            <a:schemeClr val="bg2"/>
          </a:solidFill>
          <a:ln w="38100">
            <a:solidFill>
              <a:srgbClr val="FF3300"/>
            </a:solidFill>
            <a:miter lim="800000"/>
            <a:headEnd/>
            <a:tailEnd/>
          </a:ln>
          <a:effectLst/>
        </p:spPr>
        <p:txBody>
          <a:bodyPr wrap="none">
            <a:spAutoFit/>
          </a:bodyPr>
          <a:lstStyle/>
          <a:p>
            <a:pPr>
              <a:defRPr/>
            </a:pPr>
            <a:r>
              <a:rPr lang="en-US" sz="3200" b="1" i="1">
                <a:solidFill>
                  <a:schemeClr val="bg1"/>
                </a:solidFill>
                <a:effectLst>
                  <a:outerShdw blurRad="38100" dist="38100" dir="2700000" algn="tl">
                    <a:srgbClr val="000000"/>
                  </a:outerShdw>
                </a:effectLst>
                <a:cs typeface="+mn-cs"/>
              </a:rPr>
              <a:t>Solution</a:t>
            </a:r>
          </a:p>
        </p:txBody>
      </p:sp>
      <p:sp>
        <p:nvSpPr>
          <p:cNvPr id="1172489" name="Rectangle 9"/>
          <p:cNvSpPr>
            <a:spLocks noChangeArrowheads="1"/>
          </p:cNvSpPr>
          <p:nvPr/>
        </p:nvSpPr>
        <p:spPr bwMode="auto">
          <a:xfrm>
            <a:off x="304800" y="3136900"/>
            <a:ext cx="8382000" cy="2654300"/>
          </a:xfrm>
          <a:prstGeom prst="rect">
            <a:avLst/>
          </a:prstGeom>
          <a:solidFill>
            <a:schemeClr val="bg1"/>
          </a:solidFill>
          <a:ln w="9525">
            <a:noFill/>
            <a:miter lim="800000"/>
            <a:headEnd/>
            <a:tailEnd/>
          </a:ln>
          <a:effectLst/>
        </p:spPr>
        <p:txBody>
          <a:bodyPr>
            <a:spAutoFit/>
          </a:bodyPr>
          <a:lstStyle/>
          <a:p>
            <a:pPr eaLnBrk="0" hangingPunct="0">
              <a:defRPr/>
            </a:pPr>
            <a:r>
              <a:rPr lang="en-US" sz="2800" dirty="0">
                <a:cs typeface="+mn-cs"/>
              </a:rPr>
              <a:t>The human voice normally contains frequencies from 0 to 4000 Hz. </a:t>
            </a:r>
          </a:p>
          <a:p>
            <a:pPr eaLnBrk="0" hangingPunct="0">
              <a:defRPr/>
            </a:pPr>
            <a:r>
              <a:rPr lang="en-US" sz="2800" dirty="0">
                <a:effectLst>
                  <a:outerShdw blurRad="38100" dist="38100" dir="2700000" algn="tl">
                    <a:srgbClr val="C0C0C0"/>
                  </a:outerShdw>
                </a:effectLst>
                <a:cs typeface="+mn-cs"/>
              </a:rPr>
              <a:t>Sampling rate = 4000 x 2 = 8000 samples/s</a:t>
            </a:r>
            <a:br>
              <a:rPr lang="en-US" sz="2800" dirty="0">
                <a:effectLst>
                  <a:outerShdw blurRad="38100" dist="38100" dir="2700000" algn="tl">
                    <a:srgbClr val="C0C0C0"/>
                  </a:outerShdw>
                </a:effectLst>
                <a:cs typeface="+mn-cs"/>
              </a:rPr>
            </a:br>
            <a:endParaRPr lang="en-US" sz="2800" dirty="0">
              <a:effectLst>
                <a:outerShdw blurRad="38100" dist="38100" dir="2700000" algn="tl">
                  <a:srgbClr val="C0C0C0"/>
                </a:outerShdw>
              </a:effectLst>
              <a:cs typeface="+mn-cs"/>
            </a:endParaRPr>
          </a:p>
          <a:p>
            <a:pPr eaLnBrk="0" hangingPunct="0">
              <a:defRPr/>
            </a:pPr>
            <a:r>
              <a:rPr lang="en-US" sz="2800" dirty="0">
                <a:effectLst>
                  <a:outerShdw blurRad="38100" dist="38100" dir="2700000" algn="tl">
                    <a:srgbClr val="C0C0C0"/>
                  </a:outerShdw>
                </a:effectLst>
                <a:cs typeface="+mn-cs"/>
              </a:rPr>
              <a:t>Bit rate = sampling rate x number of bits per sample </a:t>
            </a:r>
            <a:br>
              <a:rPr lang="en-US" sz="2800" dirty="0">
                <a:effectLst>
                  <a:outerShdw blurRad="38100" dist="38100" dir="2700000" algn="tl">
                    <a:srgbClr val="C0C0C0"/>
                  </a:outerShdw>
                </a:effectLst>
                <a:cs typeface="+mn-cs"/>
              </a:rPr>
            </a:br>
            <a:r>
              <a:rPr lang="en-US" sz="2800" dirty="0">
                <a:effectLst>
                  <a:outerShdw blurRad="38100" dist="38100" dir="2700000" algn="tl">
                    <a:srgbClr val="C0C0C0"/>
                  </a:outerShdw>
                </a:effectLst>
                <a:cs typeface="+mn-cs"/>
              </a:rPr>
              <a:t>= 8000 x 8 = 64,000 bps = 64 Kbps</a:t>
            </a:r>
            <a:endParaRPr lang="en-US" sz="2800" b="1" i="1" dirty="0">
              <a:effectLst>
                <a:outerShdw blurRad="38100" dist="38100" dir="2700000" algn="tl">
                  <a:srgbClr val="C0C0C0"/>
                </a:outerShdw>
              </a:effectLst>
              <a:latin typeface="Times" pitchFamily="18" charset="0"/>
              <a:cs typeface="+mn-cs"/>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Example</a:t>
            </a:r>
          </a:p>
        </p:txBody>
      </p:sp>
      <p:sp>
        <p:nvSpPr>
          <p:cNvPr id="307203" name="Rectangle 3"/>
          <p:cNvSpPr>
            <a:spLocks noChangeArrowheads="1"/>
          </p:cNvSpPr>
          <p:nvPr/>
        </p:nvSpPr>
        <p:spPr bwMode="auto">
          <a:xfrm>
            <a:off x="228600" y="1079500"/>
            <a:ext cx="8458200" cy="946150"/>
          </a:xfrm>
          <a:prstGeom prst="rect">
            <a:avLst/>
          </a:prstGeom>
          <a:noFill/>
          <a:ln w="9525">
            <a:noFill/>
            <a:miter lim="800000"/>
            <a:headEnd/>
            <a:tailEnd/>
          </a:ln>
        </p:spPr>
        <p:txBody>
          <a:bodyPr>
            <a:spAutoFit/>
          </a:bodyPr>
          <a:lstStyle/>
          <a:p>
            <a:pPr>
              <a:spcBef>
                <a:spcPct val="50000"/>
              </a:spcBef>
            </a:pPr>
            <a:r>
              <a:rPr lang="en-US" sz="2800">
                <a:latin typeface="Times" pitchFamily="18" charset="0"/>
              </a:rPr>
              <a:t>We want to digitize the human voice. What is the bit rate, assuming 8 bits per sample?</a:t>
            </a:r>
          </a:p>
        </p:txBody>
      </p:sp>
      <p:sp>
        <p:nvSpPr>
          <p:cNvPr id="1174532" name="Text Box 4"/>
          <p:cNvSpPr txBox="1">
            <a:spLocks noChangeArrowheads="1"/>
          </p:cNvSpPr>
          <p:nvPr/>
        </p:nvSpPr>
        <p:spPr bwMode="auto">
          <a:xfrm>
            <a:off x="228600" y="2133600"/>
            <a:ext cx="1643063" cy="617538"/>
          </a:xfrm>
          <a:prstGeom prst="rect">
            <a:avLst/>
          </a:prstGeom>
          <a:solidFill>
            <a:schemeClr val="bg2"/>
          </a:solidFill>
          <a:ln w="38100">
            <a:solidFill>
              <a:srgbClr val="FF3300"/>
            </a:solidFill>
            <a:miter lim="800000"/>
            <a:headEnd/>
            <a:tailEnd/>
          </a:ln>
          <a:effectLst/>
        </p:spPr>
        <p:txBody>
          <a:bodyPr wrap="none">
            <a:spAutoFit/>
          </a:bodyPr>
          <a:lstStyle/>
          <a:p>
            <a:pPr>
              <a:defRPr/>
            </a:pPr>
            <a:r>
              <a:rPr lang="en-US" sz="3200" b="1" i="1">
                <a:solidFill>
                  <a:schemeClr val="bg1"/>
                </a:solidFill>
                <a:effectLst>
                  <a:outerShdw blurRad="38100" dist="38100" dir="2700000" algn="tl">
                    <a:srgbClr val="000000"/>
                  </a:outerShdw>
                </a:effectLst>
                <a:cs typeface="+mn-cs"/>
              </a:rPr>
              <a:t>Solution</a:t>
            </a:r>
          </a:p>
        </p:txBody>
      </p:sp>
      <p:sp>
        <p:nvSpPr>
          <p:cNvPr id="1174533" name="Rectangle 5"/>
          <p:cNvSpPr>
            <a:spLocks noChangeArrowheads="1"/>
          </p:cNvSpPr>
          <p:nvPr/>
        </p:nvSpPr>
        <p:spPr bwMode="auto">
          <a:xfrm>
            <a:off x="304800" y="3136900"/>
            <a:ext cx="8382000" cy="2654300"/>
          </a:xfrm>
          <a:prstGeom prst="rect">
            <a:avLst/>
          </a:prstGeom>
          <a:solidFill>
            <a:schemeClr val="bg1"/>
          </a:solidFill>
          <a:ln w="9525">
            <a:noFill/>
            <a:miter lim="800000"/>
            <a:headEnd/>
            <a:tailEnd/>
          </a:ln>
          <a:effectLst/>
        </p:spPr>
        <p:txBody>
          <a:bodyPr>
            <a:spAutoFit/>
          </a:bodyPr>
          <a:lstStyle/>
          <a:p>
            <a:pPr eaLnBrk="0" hangingPunct="0">
              <a:defRPr/>
            </a:pPr>
            <a:r>
              <a:rPr lang="en-US" sz="2800">
                <a:cs typeface="+mn-cs"/>
              </a:rPr>
              <a:t>The human voice normally contains frequencies from 0 to 4000 Hz. </a:t>
            </a:r>
          </a:p>
          <a:p>
            <a:pPr eaLnBrk="0" hangingPunct="0">
              <a:defRPr/>
            </a:pPr>
            <a:r>
              <a:rPr lang="en-US" sz="2800">
                <a:effectLst>
                  <a:outerShdw blurRad="38100" dist="38100" dir="2700000" algn="tl">
                    <a:srgbClr val="C0C0C0"/>
                  </a:outerShdw>
                </a:effectLst>
                <a:cs typeface="+mn-cs"/>
              </a:rPr>
              <a:t>Sampling rate = 4000 x 2 = 8000 samples/s</a:t>
            </a:r>
            <a:br>
              <a:rPr lang="en-US" sz="2800">
                <a:effectLst>
                  <a:outerShdw blurRad="38100" dist="38100" dir="2700000" algn="tl">
                    <a:srgbClr val="C0C0C0"/>
                  </a:outerShdw>
                </a:effectLst>
                <a:cs typeface="+mn-cs"/>
              </a:rPr>
            </a:br>
            <a:endParaRPr lang="en-US" sz="2800">
              <a:effectLst>
                <a:outerShdw blurRad="38100" dist="38100" dir="2700000" algn="tl">
                  <a:srgbClr val="C0C0C0"/>
                </a:outerShdw>
              </a:effectLst>
              <a:cs typeface="+mn-cs"/>
            </a:endParaRPr>
          </a:p>
          <a:p>
            <a:pPr eaLnBrk="0" hangingPunct="0">
              <a:defRPr/>
            </a:pPr>
            <a:r>
              <a:rPr lang="en-US" sz="2800">
                <a:effectLst>
                  <a:outerShdw blurRad="38100" dist="38100" dir="2700000" algn="tl">
                    <a:srgbClr val="C0C0C0"/>
                  </a:outerShdw>
                </a:effectLst>
                <a:cs typeface="+mn-cs"/>
              </a:rPr>
              <a:t>Bit rate = sampling rate x number of bits per sample </a:t>
            </a:r>
            <a:br>
              <a:rPr lang="en-US" sz="2800">
                <a:effectLst>
                  <a:outerShdw blurRad="38100" dist="38100" dir="2700000" algn="tl">
                    <a:srgbClr val="C0C0C0"/>
                  </a:outerShdw>
                </a:effectLst>
                <a:cs typeface="+mn-cs"/>
              </a:rPr>
            </a:br>
            <a:r>
              <a:rPr lang="en-US" sz="2800">
                <a:effectLst>
                  <a:outerShdw blurRad="38100" dist="38100" dir="2700000" algn="tl">
                    <a:srgbClr val="C0C0C0"/>
                  </a:outerShdw>
                </a:effectLst>
                <a:cs typeface="+mn-cs"/>
              </a:rPr>
              <a:t>= 8000 x 8 = 64,000 bps = 64 Kbps</a:t>
            </a:r>
            <a:endParaRPr lang="en-US" sz="2800" b="1" i="1">
              <a:effectLst>
                <a:outerShdw blurRad="38100" dist="38100" dir="2700000" algn="tl">
                  <a:srgbClr val="C0C0C0"/>
                </a:outerShdw>
              </a:effectLst>
              <a:latin typeface="Times" pitchFamily="18" charset="0"/>
              <a:cs typeface="+mn-cs"/>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Sampling</a:t>
            </a:r>
          </a:p>
        </p:txBody>
      </p:sp>
      <p:sp>
        <p:nvSpPr>
          <p:cNvPr id="309251" name="Text Box 4"/>
          <p:cNvSpPr txBox="1">
            <a:spLocks noChangeArrowheads="1"/>
          </p:cNvSpPr>
          <p:nvPr/>
        </p:nvSpPr>
        <p:spPr bwMode="auto">
          <a:xfrm>
            <a:off x="266700" y="1066800"/>
            <a:ext cx="8553450" cy="4894263"/>
          </a:xfrm>
          <a:prstGeom prst="rect">
            <a:avLst/>
          </a:prstGeom>
          <a:noFill/>
          <a:ln w="9525">
            <a:noFill/>
            <a:miter lim="800000"/>
            <a:headEnd/>
            <a:tailEnd/>
          </a:ln>
        </p:spPr>
        <p:txBody>
          <a:bodyPr>
            <a:spAutoFit/>
          </a:bodyPr>
          <a:lstStyle/>
          <a:p>
            <a:r>
              <a:rPr lang="en-US" b="1"/>
              <a:t>Delta Modulation (DM)</a:t>
            </a:r>
            <a:r>
              <a:rPr lang="en-US"/>
              <a:t> </a:t>
            </a:r>
          </a:p>
          <a:p>
            <a:endParaRPr lang="en-US"/>
          </a:p>
          <a:p>
            <a:pPr>
              <a:buFont typeface="Arial" pitchFamily="34" charset="0"/>
              <a:buChar char="•"/>
            </a:pPr>
            <a:r>
              <a:rPr lang="en-US"/>
              <a:t>Delta Modulation is a very popular alternative of PCM with much reduced complexity. </a:t>
            </a:r>
          </a:p>
          <a:p>
            <a:pPr algn="just">
              <a:buFont typeface="Arial" pitchFamily="34" charset="0"/>
              <a:buChar char="•"/>
            </a:pPr>
            <a:endParaRPr lang="en-US"/>
          </a:p>
          <a:p>
            <a:pPr algn="just">
              <a:buFont typeface="Arial" pitchFamily="34" charset="0"/>
              <a:buChar char="•"/>
            </a:pPr>
            <a:r>
              <a:rPr lang="en-US"/>
              <a:t>Here the analog input is approximated by a staircase function, which moves up or down by one quantization level (a constant amount) at each sampling interval. </a:t>
            </a:r>
          </a:p>
          <a:p>
            <a:pPr algn="just">
              <a:buFont typeface="Arial" pitchFamily="34" charset="0"/>
              <a:buChar char="•"/>
            </a:pPr>
            <a:endParaRPr lang="en-US"/>
          </a:p>
          <a:p>
            <a:pPr algn="just">
              <a:buFont typeface="Arial" pitchFamily="34" charset="0"/>
              <a:buChar char="•"/>
            </a:pPr>
            <a:r>
              <a:rPr lang="en-US"/>
              <a:t>Each sample delta modulation process can be represented by a single binary digit, which makes it more efficient than the PCM technique. </a:t>
            </a:r>
          </a:p>
          <a:p>
            <a:pPr algn="just"/>
            <a:endParaRPr 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Sampling</a:t>
            </a:r>
          </a:p>
        </p:txBody>
      </p:sp>
      <p:sp>
        <p:nvSpPr>
          <p:cNvPr id="310275" name="Text Box 4"/>
          <p:cNvSpPr txBox="1">
            <a:spLocks noChangeArrowheads="1"/>
          </p:cNvSpPr>
          <p:nvPr/>
        </p:nvSpPr>
        <p:spPr bwMode="auto">
          <a:xfrm>
            <a:off x="266700" y="1066800"/>
            <a:ext cx="8553450" cy="2678113"/>
          </a:xfrm>
          <a:prstGeom prst="rect">
            <a:avLst/>
          </a:prstGeom>
          <a:noFill/>
          <a:ln w="9525">
            <a:noFill/>
            <a:miter lim="800000"/>
            <a:headEnd/>
            <a:tailEnd/>
          </a:ln>
        </p:spPr>
        <p:txBody>
          <a:bodyPr>
            <a:spAutoFit/>
          </a:bodyPr>
          <a:lstStyle/>
          <a:p>
            <a:pPr algn="just"/>
            <a:r>
              <a:rPr lang="en-US"/>
              <a:t>In this modulation technique, instead of sending the entire encoding of each and every sample, we just send the change from previous sample. </a:t>
            </a:r>
          </a:p>
          <a:p>
            <a:pPr algn="just"/>
            <a:endParaRPr lang="en-US"/>
          </a:p>
          <a:p>
            <a:pPr algn="just"/>
            <a:r>
              <a:rPr lang="en-US"/>
              <a:t>If the difference between analog input and the feedback signal is positive, then encoded output is 1, otherwise it is 0. So, only one bit is to be sent per sample. </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ext Box 2"/>
          <p:cNvSpPr txBox="1">
            <a:spLocks noChangeArrowheads="1"/>
          </p:cNvSpPr>
          <p:nvPr/>
        </p:nvSpPr>
        <p:spPr bwMode="auto">
          <a:xfrm>
            <a:off x="3314700" y="0"/>
            <a:ext cx="3259138" cy="762000"/>
          </a:xfrm>
          <a:prstGeom prst="rect">
            <a:avLst/>
          </a:prstGeom>
          <a:noFill/>
          <a:ln w="9525">
            <a:noFill/>
            <a:miter lim="800000"/>
            <a:headEnd/>
            <a:tailEnd/>
          </a:ln>
        </p:spPr>
        <p:txBody>
          <a:bodyPr wrap="none">
            <a:spAutoFit/>
          </a:bodyPr>
          <a:lstStyle/>
          <a:p>
            <a:pPr eaLnBrk="0" hangingPunct="0"/>
            <a:r>
              <a:rPr lang="en-US" sz="4400" b="1">
                <a:solidFill>
                  <a:srgbClr val="FEF800"/>
                </a:solidFill>
              </a:rPr>
              <a:t>Multiplexing</a:t>
            </a:r>
          </a:p>
        </p:txBody>
      </p:sp>
      <p:pic>
        <p:nvPicPr>
          <p:cNvPr id="356355" name="Picture 3"/>
          <p:cNvPicPr>
            <a:picLocks noChangeAspect="1" noChangeArrowheads="1"/>
          </p:cNvPicPr>
          <p:nvPr/>
        </p:nvPicPr>
        <p:blipFill>
          <a:blip r:embed="rId3"/>
          <a:srcRect/>
          <a:stretch>
            <a:fillRect/>
          </a:stretch>
        </p:blipFill>
        <p:spPr bwMode="auto">
          <a:xfrm>
            <a:off x="368300" y="2390775"/>
            <a:ext cx="8318500" cy="2409825"/>
          </a:xfrm>
          <a:prstGeom prst="rect">
            <a:avLst/>
          </a:prstGeom>
          <a:noFill/>
          <a:ln w="9525">
            <a:noFill/>
            <a:miter lim="800000"/>
            <a:headEnd/>
            <a:tailEnd/>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Text Box 2"/>
          <p:cNvSpPr txBox="1">
            <a:spLocks noChangeArrowheads="1"/>
          </p:cNvSpPr>
          <p:nvPr/>
        </p:nvSpPr>
        <p:spPr bwMode="auto">
          <a:xfrm>
            <a:off x="1562100" y="0"/>
            <a:ext cx="7019925" cy="762000"/>
          </a:xfrm>
          <a:prstGeom prst="rect">
            <a:avLst/>
          </a:prstGeom>
          <a:noFill/>
          <a:ln w="9525">
            <a:noFill/>
            <a:miter lim="800000"/>
            <a:headEnd/>
            <a:tailEnd/>
          </a:ln>
        </p:spPr>
        <p:txBody>
          <a:bodyPr wrap="none">
            <a:spAutoFit/>
          </a:bodyPr>
          <a:lstStyle/>
          <a:p>
            <a:pPr eaLnBrk="0" hangingPunct="0"/>
            <a:r>
              <a:rPr lang="en-US" sz="4400" b="1">
                <a:solidFill>
                  <a:srgbClr val="FEF800"/>
                </a:solidFill>
              </a:rPr>
              <a:t>Dividing a link into channels</a:t>
            </a:r>
          </a:p>
        </p:txBody>
      </p:sp>
      <p:pic>
        <p:nvPicPr>
          <p:cNvPr id="357379" name="Picture 3"/>
          <p:cNvPicPr>
            <a:picLocks noChangeAspect="1" noChangeArrowheads="1"/>
          </p:cNvPicPr>
          <p:nvPr/>
        </p:nvPicPr>
        <p:blipFill>
          <a:blip r:embed="rId3"/>
          <a:srcRect/>
          <a:stretch>
            <a:fillRect/>
          </a:stretch>
        </p:blipFill>
        <p:spPr bwMode="auto">
          <a:xfrm>
            <a:off x="304800" y="2587625"/>
            <a:ext cx="8464550" cy="2060575"/>
          </a:xfrm>
          <a:prstGeom prst="rect">
            <a:avLst/>
          </a:prstGeom>
          <a:noFill/>
          <a:ln w="9525">
            <a:noFill/>
            <a:miter lim="800000"/>
            <a:headEnd/>
            <a:tailEnd/>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Text Box 2"/>
          <p:cNvSpPr txBox="1">
            <a:spLocks noChangeArrowheads="1"/>
          </p:cNvSpPr>
          <p:nvPr/>
        </p:nvSpPr>
        <p:spPr bwMode="auto">
          <a:xfrm>
            <a:off x="1516063" y="0"/>
            <a:ext cx="7627937" cy="701675"/>
          </a:xfrm>
          <a:prstGeom prst="rect">
            <a:avLst/>
          </a:prstGeom>
          <a:noFill/>
          <a:ln w="9525">
            <a:noFill/>
            <a:miter lim="800000"/>
            <a:headEnd/>
            <a:tailEnd/>
          </a:ln>
        </p:spPr>
        <p:txBody>
          <a:bodyPr>
            <a:spAutoFit/>
          </a:bodyPr>
          <a:lstStyle/>
          <a:p>
            <a:pPr eaLnBrk="0" hangingPunct="0"/>
            <a:r>
              <a:rPr lang="en-US" sz="4000" b="1">
                <a:solidFill>
                  <a:srgbClr val="FEF800"/>
                </a:solidFill>
              </a:rPr>
              <a:t>Frequency-division multiplexing</a:t>
            </a:r>
          </a:p>
        </p:txBody>
      </p:sp>
      <p:pic>
        <p:nvPicPr>
          <p:cNvPr id="358403" name="Picture 3"/>
          <p:cNvPicPr>
            <a:picLocks noChangeAspect="1" noChangeArrowheads="1"/>
          </p:cNvPicPr>
          <p:nvPr/>
        </p:nvPicPr>
        <p:blipFill>
          <a:blip r:embed="rId3"/>
          <a:srcRect/>
          <a:stretch>
            <a:fillRect/>
          </a:stretch>
        </p:blipFill>
        <p:spPr bwMode="auto">
          <a:xfrm>
            <a:off x="152400" y="2617788"/>
            <a:ext cx="8793163" cy="2259012"/>
          </a:xfrm>
          <a:prstGeom prst="rect">
            <a:avLst/>
          </a:prstGeom>
          <a:noFill/>
          <a:ln w="9525">
            <a:noFill/>
            <a:miter lim="800000"/>
            <a:headEnd/>
            <a:tailEnd/>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Line 2"/>
          <p:cNvSpPr>
            <a:spLocks noChangeShapeType="1"/>
          </p:cNvSpPr>
          <p:nvPr/>
        </p:nvSpPr>
        <p:spPr bwMode="auto">
          <a:xfrm>
            <a:off x="457200" y="2971800"/>
            <a:ext cx="8153400" cy="0"/>
          </a:xfrm>
          <a:prstGeom prst="line">
            <a:avLst/>
          </a:prstGeom>
          <a:noFill/>
          <a:ln w="76200">
            <a:solidFill>
              <a:srgbClr val="009900"/>
            </a:solidFill>
            <a:round/>
            <a:headEnd/>
            <a:tailEnd/>
          </a:ln>
        </p:spPr>
        <p:txBody>
          <a:bodyPr/>
          <a:lstStyle/>
          <a:p>
            <a:endParaRPr lang="en-IN"/>
          </a:p>
        </p:txBody>
      </p:sp>
      <p:sp>
        <p:nvSpPr>
          <p:cNvPr id="359427" name="Line 3"/>
          <p:cNvSpPr>
            <a:spLocks noChangeShapeType="1"/>
          </p:cNvSpPr>
          <p:nvPr/>
        </p:nvSpPr>
        <p:spPr bwMode="auto">
          <a:xfrm>
            <a:off x="458788" y="4191000"/>
            <a:ext cx="8153400" cy="0"/>
          </a:xfrm>
          <a:prstGeom prst="line">
            <a:avLst/>
          </a:prstGeom>
          <a:noFill/>
          <a:ln w="76200">
            <a:solidFill>
              <a:srgbClr val="009900"/>
            </a:solidFill>
            <a:round/>
            <a:headEnd/>
            <a:tailEnd/>
          </a:ln>
        </p:spPr>
        <p:txBody>
          <a:bodyPr/>
          <a:lstStyle/>
          <a:p>
            <a:endParaRPr lang="en-IN"/>
          </a:p>
        </p:txBody>
      </p:sp>
      <p:sp>
        <p:nvSpPr>
          <p:cNvPr id="359428" name="Rectangle 4"/>
          <p:cNvSpPr>
            <a:spLocks noChangeArrowheads="1"/>
          </p:cNvSpPr>
          <p:nvPr/>
        </p:nvSpPr>
        <p:spPr bwMode="auto">
          <a:xfrm>
            <a:off x="495300" y="3063875"/>
            <a:ext cx="8077200" cy="1066800"/>
          </a:xfrm>
          <a:prstGeom prst="rect">
            <a:avLst/>
          </a:prstGeom>
          <a:solidFill>
            <a:srgbClr val="99FF33"/>
          </a:solidFill>
          <a:ln w="76200" algn="ctr">
            <a:noFill/>
            <a:miter lim="800000"/>
            <a:headEnd/>
            <a:tailEnd/>
          </a:ln>
        </p:spPr>
        <p:txBody>
          <a:bodyPr>
            <a:spAutoFit/>
          </a:bodyPr>
          <a:lstStyle/>
          <a:p>
            <a:pPr algn="ctr" eaLnBrk="0" hangingPunct="0"/>
            <a:r>
              <a:rPr lang="en-US" sz="3200" b="1">
                <a:latin typeface="Arial" pitchFamily="34" charset="0"/>
              </a:rPr>
              <a:t>FDM is an analog multiplexing technique that combines analog signals.</a:t>
            </a:r>
          </a:p>
        </p:txBody>
      </p:sp>
      <p:grpSp>
        <p:nvGrpSpPr>
          <p:cNvPr id="359429" name="Group 5"/>
          <p:cNvGrpSpPr>
            <a:grpSpLocks/>
          </p:cNvGrpSpPr>
          <p:nvPr/>
        </p:nvGrpSpPr>
        <p:grpSpPr bwMode="auto">
          <a:xfrm>
            <a:off x="457200" y="2252663"/>
            <a:ext cx="1143000" cy="566737"/>
            <a:chOff x="1200" y="1248"/>
            <a:chExt cx="720" cy="357"/>
          </a:xfrm>
        </p:grpSpPr>
        <p:pic>
          <p:nvPicPr>
            <p:cNvPr id="359430" name="Picture 6"/>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359431" name="Text Box 7"/>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pPr eaLnBrk="0" hangingPunct="0"/>
              <a:r>
                <a:rPr lang="en-US" sz="2800" b="1" i="1">
                  <a:solidFill>
                    <a:schemeClr val="hlink"/>
                  </a:solidFill>
                </a:rPr>
                <a:t>Note</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20483" name="Text Box 3"/>
          <p:cNvSpPr txBox="1">
            <a:spLocks noChangeArrowheads="1"/>
          </p:cNvSpPr>
          <p:nvPr/>
        </p:nvSpPr>
        <p:spPr bwMode="auto">
          <a:xfrm>
            <a:off x="228600" y="102870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LAN</a:t>
            </a:r>
            <a:endParaRPr lang="en-US" sz="3200" b="1">
              <a:latin typeface="Arial" pitchFamily="34" charset="0"/>
            </a:endParaRPr>
          </a:p>
        </p:txBody>
      </p:sp>
      <p:pic>
        <p:nvPicPr>
          <p:cNvPr id="20484" name="Picture 6"/>
          <p:cNvPicPr>
            <a:picLocks noGrp="1" noChangeAspect="1" noChangeArrowheads="1"/>
          </p:cNvPicPr>
          <p:nvPr>
            <p:ph idx="1"/>
          </p:nvPr>
        </p:nvPicPr>
        <p:blipFill>
          <a:blip r:embed="rId2"/>
          <a:srcRect/>
          <a:stretch>
            <a:fillRect/>
          </a:stretch>
        </p:blipFill>
        <p:spPr>
          <a:xfrm>
            <a:off x="1176338" y="1543050"/>
            <a:ext cx="6651625" cy="4927600"/>
          </a:xfrm>
          <a:noFill/>
        </p:spPr>
      </p:pic>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ext Box 2"/>
          <p:cNvSpPr txBox="1">
            <a:spLocks noChangeArrowheads="1"/>
          </p:cNvSpPr>
          <p:nvPr/>
        </p:nvSpPr>
        <p:spPr bwMode="auto">
          <a:xfrm>
            <a:off x="1981200" y="0"/>
            <a:ext cx="3363913" cy="762000"/>
          </a:xfrm>
          <a:prstGeom prst="rect">
            <a:avLst/>
          </a:prstGeom>
          <a:noFill/>
          <a:ln w="9525">
            <a:noFill/>
            <a:miter lim="800000"/>
            <a:headEnd/>
            <a:tailEnd/>
          </a:ln>
        </p:spPr>
        <p:txBody>
          <a:bodyPr wrap="none">
            <a:spAutoFit/>
          </a:bodyPr>
          <a:lstStyle/>
          <a:p>
            <a:pPr eaLnBrk="0" hangingPunct="0"/>
            <a:r>
              <a:rPr lang="en-US" sz="4400" b="1">
                <a:solidFill>
                  <a:srgbClr val="FEF800"/>
                </a:solidFill>
              </a:rPr>
              <a:t>FDM process</a:t>
            </a:r>
          </a:p>
        </p:txBody>
      </p:sp>
      <p:pic>
        <p:nvPicPr>
          <p:cNvPr id="360451" name="Picture 3"/>
          <p:cNvPicPr>
            <a:picLocks noChangeAspect="1" noChangeArrowheads="1"/>
          </p:cNvPicPr>
          <p:nvPr/>
        </p:nvPicPr>
        <p:blipFill>
          <a:blip r:embed="rId3"/>
          <a:srcRect/>
          <a:stretch>
            <a:fillRect/>
          </a:stretch>
        </p:blipFill>
        <p:spPr bwMode="auto">
          <a:xfrm>
            <a:off x="584200" y="1973263"/>
            <a:ext cx="8255000" cy="3741737"/>
          </a:xfrm>
          <a:prstGeom prst="rect">
            <a:avLst/>
          </a:prstGeom>
          <a:noFill/>
          <a:ln w="9525">
            <a:noFill/>
            <a:miter lim="800000"/>
            <a:headEnd/>
            <a:tailEnd/>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Text Box 2"/>
          <p:cNvSpPr txBox="1">
            <a:spLocks noChangeArrowheads="1"/>
          </p:cNvSpPr>
          <p:nvPr/>
        </p:nvSpPr>
        <p:spPr bwMode="auto">
          <a:xfrm>
            <a:off x="1390650" y="0"/>
            <a:ext cx="7513638" cy="701675"/>
          </a:xfrm>
          <a:prstGeom prst="rect">
            <a:avLst/>
          </a:prstGeom>
          <a:noFill/>
          <a:ln w="9525">
            <a:noFill/>
            <a:miter lim="800000"/>
            <a:headEnd/>
            <a:tailEnd/>
          </a:ln>
        </p:spPr>
        <p:txBody>
          <a:bodyPr wrap="none">
            <a:spAutoFit/>
          </a:bodyPr>
          <a:lstStyle/>
          <a:p>
            <a:pPr eaLnBrk="0" hangingPunct="0"/>
            <a:r>
              <a:rPr lang="en-US" sz="4000" b="1">
                <a:solidFill>
                  <a:srgbClr val="FEF800"/>
                </a:solidFill>
              </a:rPr>
              <a:t>Wavelength-division multiplexing</a:t>
            </a:r>
          </a:p>
        </p:txBody>
      </p:sp>
      <p:pic>
        <p:nvPicPr>
          <p:cNvPr id="361475" name="Picture 3"/>
          <p:cNvPicPr>
            <a:picLocks noChangeAspect="1" noChangeArrowheads="1"/>
          </p:cNvPicPr>
          <p:nvPr/>
        </p:nvPicPr>
        <p:blipFill>
          <a:blip r:embed="rId3"/>
          <a:srcRect/>
          <a:stretch>
            <a:fillRect/>
          </a:stretch>
        </p:blipFill>
        <p:spPr bwMode="auto">
          <a:xfrm>
            <a:off x="441325" y="2670175"/>
            <a:ext cx="8016875" cy="2282825"/>
          </a:xfrm>
          <a:prstGeom prst="rect">
            <a:avLst/>
          </a:prstGeom>
          <a:noFill/>
          <a:ln w="9525">
            <a:noFill/>
            <a:miter lim="800000"/>
            <a:headEnd/>
            <a:tailEnd/>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3638550" y="0"/>
            <a:ext cx="1487488" cy="762000"/>
          </a:xfrm>
          <a:prstGeom prst="rect">
            <a:avLst/>
          </a:prstGeom>
          <a:noFill/>
          <a:ln w="9525">
            <a:noFill/>
            <a:miter lim="800000"/>
            <a:headEnd/>
            <a:tailEnd/>
          </a:ln>
        </p:spPr>
        <p:txBody>
          <a:bodyPr wrap="none">
            <a:spAutoFit/>
          </a:bodyPr>
          <a:lstStyle/>
          <a:p>
            <a:pPr eaLnBrk="0" hangingPunct="0"/>
            <a:r>
              <a:rPr lang="en-US" sz="4400" b="1">
                <a:solidFill>
                  <a:srgbClr val="FEF800"/>
                </a:solidFill>
              </a:rPr>
              <a:t>TDM</a:t>
            </a:r>
          </a:p>
        </p:txBody>
      </p:sp>
      <p:pic>
        <p:nvPicPr>
          <p:cNvPr id="362499" name="Picture 3"/>
          <p:cNvPicPr>
            <a:picLocks noChangeAspect="1" noChangeArrowheads="1"/>
          </p:cNvPicPr>
          <p:nvPr/>
        </p:nvPicPr>
        <p:blipFill>
          <a:blip r:embed="rId3"/>
          <a:srcRect/>
          <a:stretch>
            <a:fillRect/>
          </a:stretch>
        </p:blipFill>
        <p:spPr bwMode="auto">
          <a:xfrm>
            <a:off x="554038" y="2144713"/>
            <a:ext cx="7980362" cy="3036887"/>
          </a:xfrm>
          <a:prstGeom prst="rect">
            <a:avLst/>
          </a:prstGeom>
          <a:noFill/>
          <a:ln w="9525">
            <a:noFill/>
            <a:miter lim="800000"/>
            <a:headEnd/>
            <a:tailEnd/>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Line 2"/>
          <p:cNvSpPr>
            <a:spLocks noChangeShapeType="1"/>
          </p:cNvSpPr>
          <p:nvPr/>
        </p:nvSpPr>
        <p:spPr bwMode="auto">
          <a:xfrm>
            <a:off x="457200" y="2547938"/>
            <a:ext cx="8153400" cy="0"/>
          </a:xfrm>
          <a:prstGeom prst="line">
            <a:avLst/>
          </a:prstGeom>
          <a:noFill/>
          <a:ln w="76200">
            <a:solidFill>
              <a:srgbClr val="009900"/>
            </a:solidFill>
            <a:round/>
            <a:headEnd/>
            <a:tailEnd/>
          </a:ln>
        </p:spPr>
        <p:txBody>
          <a:bodyPr/>
          <a:lstStyle/>
          <a:p>
            <a:endParaRPr lang="en-IN"/>
          </a:p>
        </p:txBody>
      </p:sp>
      <p:sp>
        <p:nvSpPr>
          <p:cNvPr id="363523" name="Line 3"/>
          <p:cNvSpPr>
            <a:spLocks noChangeShapeType="1"/>
          </p:cNvSpPr>
          <p:nvPr/>
        </p:nvSpPr>
        <p:spPr bwMode="auto">
          <a:xfrm>
            <a:off x="458788" y="4757738"/>
            <a:ext cx="8153400" cy="0"/>
          </a:xfrm>
          <a:prstGeom prst="line">
            <a:avLst/>
          </a:prstGeom>
          <a:noFill/>
          <a:ln w="76200">
            <a:solidFill>
              <a:srgbClr val="009900"/>
            </a:solidFill>
            <a:round/>
            <a:headEnd/>
            <a:tailEnd/>
          </a:ln>
        </p:spPr>
        <p:txBody>
          <a:bodyPr/>
          <a:lstStyle/>
          <a:p>
            <a:endParaRPr lang="en-IN"/>
          </a:p>
        </p:txBody>
      </p:sp>
      <p:sp>
        <p:nvSpPr>
          <p:cNvPr id="363524" name="Rectangle 4"/>
          <p:cNvSpPr>
            <a:spLocks noChangeArrowheads="1"/>
          </p:cNvSpPr>
          <p:nvPr/>
        </p:nvSpPr>
        <p:spPr bwMode="auto">
          <a:xfrm>
            <a:off x="495300" y="2640013"/>
            <a:ext cx="8077200" cy="2041525"/>
          </a:xfrm>
          <a:prstGeom prst="rect">
            <a:avLst/>
          </a:prstGeom>
          <a:solidFill>
            <a:srgbClr val="99FF33"/>
          </a:solidFill>
          <a:ln w="76200" algn="ctr">
            <a:noFill/>
            <a:miter lim="800000"/>
            <a:headEnd/>
            <a:tailEnd/>
          </a:ln>
        </p:spPr>
        <p:txBody>
          <a:bodyPr>
            <a:spAutoFit/>
          </a:bodyPr>
          <a:lstStyle/>
          <a:p>
            <a:pPr algn="ctr" eaLnBrk="0" hangingPunct="0"/>
            <a:br>
              <a:rPr lang="en-US" sz="3200" b="1">
                <a:latin typeface="Arial" pitchFamily="34" charset="0"/>
              </a:rPr>
            </a:br>
            <a:r>
              <a:rPr lang="en-US" sz="3200" b="1">
                <a:latin typeface="Arial" pitchFamily="34" charset="0"/>
              </a:rPr>
              <a:t>TDM is a digital multiplexing technique for combining several low-rate </a:t>
            </a:r>
            <a:br>
              <a:rPr lang="en-US" sz="3200" b="1">
                <a:latin typeface="Arial" pitchFamily="34" charset="0"/>
              </a:rPr>
            </a:br>
            <a:r>
              <a:rPr lang="en-US" sz="3200" b="1">
                <a:latin typeface="Arial" pitchFamily="34" charset="0"/>
              </a:rPr>
              <a:t>channels into one high-rate one.</a:t>
            </a:r>
          </a:p>
        </p:txBody>
      </p:sp>
      <p:grpSp>
        <p:nvGrpSpPr>
          <p:cNvPr id="363525" name="Group 5"/>
          <p:cNvGrpSpPr>
            <a:grpSpLocks/>
          </p:cNvGrpSpPr>
          <p:nvPr/>
        </p:nvGrpSpPr>
        <p:grpSpPr bwMode="auto">
          <a:xfrm>
            <a:off x="457200" y="1905000"/>
            <a:ext cx="1143000" cy="566738"/>
            <a:chOff x="1200" y="1248"/>
            <a:chExt cx="720" cy="357"/>
          </a:xfrm>
        </p:grpSpPr>
        <p:pic>
          <p:nvPicPr>
            <p:cNvPr id="363527" name="Picture 6"/>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363528" name="Text Box 7"/>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pPr eaLnBrk="0" hangingPunct="0"/>
              <a:r>
                <a:rPr lang="en-US" sz="2800" b="1" i="1">
                  <a:solidFill>
                    <a:schemeClr val="hlink"/>
                  </a:solidFill>
                </a:rPr>
                <a:t>Note</a:t>
              </a:r>
            </a:p>
          </p:txBody>
        </p:sp>
      </p:grpSp>
      <p:sp>
        <p:nvSpPr>
          <p:cNvPr id="363526"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Text Box 2"/>
          <p:cNvSpPr txBox="1">
            <a:spLocks noChangeArrowheads="1"/>
          </p:cNvSpPr>
          <p:nvPr/>
        </p:nvSpPr>
        <p:spPr bwMode="auto">
          <a:xfrm>
            <a:off x="1568450" y="50800"/>
            <a:ext cx="7318375" cy="584200"/>
          </a:xfrm>
          <a:prstGeom prst="rect">
            <a:avLst/>
          </a:prstGeom>
          <a:noFill/>
          <a:ln w="9525">
            <a:noFill/>
            <a:miter lim="800000"/>
            <a:headEnd/>
            <a:tailEnd/>
          </a:ln>
        </p:spPr>
        <p:txBody>
          <a:bodyPr wrap="none">
            <a:spAutoFit/>
          </a:bodyPr>
          <a:lstStyle/>
          <a:p>
            <a:pPr eaLnBrk="0" hangingPunct="0"/>
            <a:r>
              <a:rPr lang="en-US" sz="3200" b="1">
                <a:solidFill>
                  <a:srgbClr val="FEF800"/>
                </a:solidFill>
              </a:rPr>
              <a:t>Synchronous Time-Division Multiplexing</a:t>
            </a:r>
          </a:p>
        </p:txBody>
      </p:sp>
      <p:pic>
        <p:nvPicPr>
          <p:cNvPr id="364547" name="Picture 3"/>
          <p:cNvPicPr>
            <a:picLocks noChangeAspect="1" noChangeArrowheads="1"/>
          </p:cNvPicPr>
          <p:nvPr/>
        </p:nvPicPr>
        <p:blipFill>
          <a:blip r:embed="rId3"/>
          <a:srcRect/>
          <a:stretch>
            <a:fillRect/>
          </a:stretch>
        </p:blipFill>
        <p:spPr bwMode="auto">
          <a:xfrm>
            <a:off x="457200" y="2297113"/>
            <a:ext cx="8153400" cy="3036887"/>
          </a:xfrm>
          <a:prstGeom prst="rect">
            <a:avLst/>
          </a:prstGeom>
          <a:noFill/>
          <a:ln w="9525">
            <a:noFill/>
            <a:miter lim="800000"/>
            <a:headEnd/>
            <a:tailEnd/>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ext Box 2"/>
          <p:cNvSpPr txBox="1">
            <a:spLocks noChangeArrowheads="1"/>
          </p:cNvSpPr>
          <p:nvPr/>
        </p:nvSpPr>
        <p:spPr bwMode="auto">
          <a:xfrm>
            <a:off x="3416300" y="0"/>
            <a:ext cx="3333750" cy="579438"/>
          </a:xfrm>
          <a:prstGeom prst="rect">
            <a:avLst/>
          </a:prstGeom>
          <a:noFill/>
          <a:ln w="9525">
            <a:noFill/>
            <a:miter lim="800000"/>
            <a:headEnd/>
            <a:tailEnd/>
          </a:ln>
        </p:spPr>
        <p:txBody>
          <a:bodyPr wrap="none">
            <a:spAutoFit/>
          </a:bodyPr>
          <a:lstStyle/>
          <a:p>
            <a:pPr eaLnBrk="0" hangingPunct="0"/>
            <a:r>
              <a:rPr lang="en-US" sz="3200" b="1">
                <a:solidFill>
                  <a:srgbClr val="FEF800"/>
                </a:solidFill>
              </a:rPr>
              <a:t>Telephone System</a:t>
            </a:r>
          </a:p>
        </p:txBody>
      </p:sp>
      <p:pic>
        <p:nvPicPr>
          <p:cNvPr id="365571" name="Picture 4"/>
          <p:cNvPicPr>
            <a:picLocks noChangeAspect="1" noChangeArrowheads="1"/>
          </p:cNvPicPr>
          <p:nvPr/>
        </p:nvPicPr>
        <p:blipFill>
          <a:blip r:embed="rId3"/>
          <a:srcRect/>
          <a:stretch>
            <a:fillRect/>
          </a:stretch>
        </p:blipFill>
        <p:spPr bwMode="auto">
          <a:xfrm>
            <a:off x="381000" y="2486025"/>
            <a:ext cx="8153400" cy="2314575"/>
          </a:xfrm>
          <a:prstGeom prst="rect">
            <a:avLst/>
          </a:prstGeom>
          <a:noFill/>
          <a:ln w="9525">
            <a:noFill/>
            <a:miter lim="800000"/>
            <a:headEnd/>
            <a:tailEnd/>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ext Box 2"/>
          <p:cNvSpPr txBox="1">
            <a:spLocks noChangeArrowheads="1"/>
          </p:cNvSpPr>
          <p:nvPr/>
        </p:nvSpPr>
        <p:spPr bwMode="auto">
          <a:xfrm>
            <a:off x="3416300" y="0"/>
            <a:ext cx="3333750" cy="579438"/>
          </a:xfrm>
          <a:prstGeom prst="rect">
            <a:avLst/>
          </a:prstGeom>
          <a:noFill/>
          <a:ln w="9525">
            <a:noFill/>
            <a:miter lim="800000"/>
            <a:headEnd/>
            <a:tailEnd/>
          </a:ln>
        </p:spPr>
        <p:txBody>
          <a:bodyPr wrap="none">
            <a:spAutoFit/>
          </a:bodyPr>
          <a:lstStyle/>
          <a:p>
            <a:pPr eaLnBrk="0" hangingPunct="0"/>
            <a:r>
              <a:rPr lang="en-US" sz="3200" b="1">
                <a:solidFill>
                  <a:srgbClr val="FEF800"/>
                </a:solidFill>
              </a:rPr>
              <a:t>Telephone System</a:t>
            </a:r>
          </a:p>
        </p:txBody>
      </p:sp>
      <p:pic>
        <p:nvPicPr>
          <p:cNvPr id="366595" name="Picture 4"/>
          <p:cNvPicPr>
            <a:picLocks noChangeAspect="1" noChangeArrowheads="1"/>
          </p:cNvPicPr>
          <p:nvPr/>
        </p:nvPicPr>
        <p:blipFill>
          <a:blip r:embed="rId3"/>
          <a:srcRect/>
          <a:stretch>
            <a:fillRect/>
          </a:stretch>
        </p:blipFill>
        <p:spPr bwMode="auto">
          <a:xfrm>
            <a:off x="611188" y="1377950"/>
            <a:ext cx="7920037" cy="4100513"/>
          </a:xfrm>
          <a:prstGeom prst="rect">
            <a:avLst/>
          </a:prstGeom>
          <a:noFill/>
          <a:ln w="9525">
            <a:noFill/>
            <a:miter lim="800000"/>
            <a:headEnd/>
            <a:tailEnd/>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ext Box 2"/>
          <p:cNvSpPr txBox="1">
            <a:spLocks noChangeArrowheads="1"/>
          </p:cNvSpPr>
          <p:nvPr/>
        </p:nvSpPr>
        <p:spPr bwMode="auto">
          <a:xfrm>
            <a:off x="3416300" y="0"/>
            <a:ext cx="3333750" cy="579438"/>
          </a:xfrm>
          <a:prstGeom prst="rect">
            <a:avLst/>
          </a:prstGeom>
          <a:noFill/>
          <a:ln w="9525">
            <a:noFill/>
            <a:miter lim="800000"/>
            <a:headEnd/>
            <a:tailEnd/>
          </a:ln>
        </p:spPr>
        <p:txBody>
          <a:bodyPr wrap="none">
            <a:spAutoFit/>
          </a:bodyPr>
          <a:lstStyle/>
          <a:p>
            <a:pPr eaLnBrk="0" hangingPunct="0"/>
            <a:r>
              <a:rPr lang="en-US" sz="3200" b="1">
                <a:solidFill>
                  <a:srgbClr val="FEF800"/>
                </a:solidFill>
              </a:rPr>
              <a:t>Telephone System</a:t>
            </a:r>
          </a:p>
        </p:txBody>
      </p:sp>
      <p:pic>
        <p:nvPicPr>
          <p:cNvPr id="367619" name="Picture 4"/>
          <p:cNvPicPr>
            <a:picLocks noChangeAspect="1" noChangeArrowheads="1"/>
          </p:cNvPicPr>
          <p:nvPr/>
        </p:nvPicPr>
        <p:blipFill>
          <a:blip r:embed="rId3"/>
          <a:srcRect/>
          <a:stretch>
            <a:fillRect/>
          </a:stretch>
        </p:blipFill>
        <p:spPr bwMode="auto">
          <a:xfrm>
            <a:off x="676275" y="1246188"/>
            <a:ext cx="7705725" cy="5002212"/>
          </a:xfrm>
          <a:prstGeom prst="rect">
            <a:avLst/>
          </a:prstGeom>
          <a:noFill/>
          <a:ln w="9525">
            <a:noFill/>
            <a:miter lim="800000"/>
            <a:headEnd/>
            <a:tailEnd/>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bwMode="auto">
          <a:xfrm>
            <a:off x="1638300" y="146050"/>
            <a:ext cx="7227888"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Review Questions (Short)</a:t>
            </a:r>
          </a:p>
        </p:txBody>
      </p:sp>
      <p:sp>
        <p:nvSpPr>
          <p:cNvPr id="368643" name="Rectangle 3"/>
          <p:cNvSpPr>
            <a:spLocks noGrp="1" noChangeArrowheads="1"/>
          </p:cNvSpPr>
          <p:nvPr>
            <p:ph type="body" sz="half" idx="1"/>
          </p:nvPr>
        </p:nvSpPr>
        <p:spPr>
          <a:xfrm>
            <a:off x="601663" y="1485900"/>
            <a:ext cx="7950200" cy="4865688"/>
          </a:xfrm>
          <a:noFill/>
        </p:spPr>
        <p:txBody>
          <a:bodyPr lIns="90488" tIns="44450" rIns="90488" bIns="44450"/>
          <a:lstStyle/>
          <a:p>
            <a:pPr marL="457200" indent="-457200">
              <a:buFont typeface="Times New Roman" pitchFamily="18" charset="0"/>
              <a:buAutoNum type="arabicPeriod"/>
            </a:pPr>
            <a:r>
              <a:rPr lang="en-US" sz="2400"/>
              <a:t>What is computer networking? Discuss the various types of it.	 	</a:t>
            </a:r>
          </a:p>
          <a:p>
            <a:pPr marL="457200" indent="-457200">
              <a:buFont typeface="Times New Roman" pitchFamily="18" charset="0"/>
              <a:buAutoNum type="arabicPeriod"/>
            </a:pPr>
            <a:r>
              <a:rPr lang="en-US" sz="2400"/>
              <a:t>Give the names of various layers in OSI model. State the role of network layer in it.    </a:t>
            </a:r>
          </a:p>
          <a:p>
            <a:pPr marL="457200" indent="-457200">
              <a:buFont typeface="Times New Roman" pitchFamily="18" charset="0"/>
              <a:buAutoNum type="arabicPeriod"/>
            </a:pPr>
            <a:r>
              <a:rPr lang="en-US" sz="2400"/>
              <a:t>What do you mean by wireless transmission? Briefly describe the various media that support wireless transmission. 						</a:t>
            </a:r>
          </a:p>
          <a:p>
            <a:pPr marL="457200" indent="-457200">
              <a:buFont typeface="Times New Roman" pitchFamily="18" charset="0"/>
              <a:buAutoNum type="arabicPeriod"/>
            </a:pPr>
            <a:r>
              <a:rPr lang="en-US" sz="2400"/>
              <a:t>Distinguish between FSK, PSK and ASK? Discuss Pulse code modulation.                                                                                                                              </a:t>
            </a:r>
          </a:p>
        </p:txBody>
      </p:sp>
    </p:spTree>
  </p:cSld>
  <p:clrMapOvr>
    <a:masterClrMapping/>
  </p:clrMapOvr>
  <p:transition spd="slow"/>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bwMode="auto">
          <a:xfrm>
            <a:off x="1638300" y="146050"/>
            <a:ext cx="7227888"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Review Questions (Long)</a:t>
            </a:r>
          </a:p>
        </p:txBody>
      </p:sp>
      <p:sp>
        <p:nvSpPr>
          <p:cNvPr id="369667" name="Rectangle 3"/>
          <p:cNvSpPr>
            <a:spLocks noGrp="1" noChangeArrowheads="1"/>
          </p:cNvSpPr>
          <p:nvPr>
            <p:ph type="body" sz="half" idx="1"/>
          </p:nvPr>
        </p:nvSpPr>
        <p:spPr>
          <a:xfrm>
            <a:off x="601663" y="1485900"/>
            <a:ext cx="7950200" cy="4865688"/>
          </a:xfrm>
          <a:noFill/>
        </p:spPr>
        <p:txBody>
          <a:bodyPr lIns="90488" tIns="44450" rIns="90488" bIns="44450"/>
          <a:lstStyle/>
          <a:p>
            <a:pPr marL="457200" indent="-457200" algn="just">
              <a:buFont typeface="Times New Roman" pitchFamily="18" charset="0"/>
              <a:buAutoNum type="arabicPeriod"/>
            </a:pPr>
            <a:r>
              <a:rPr lang="en-US" sz="2400"/>
              <a:t>An analog signal has a bandwidth of 40 KHz. If we sample this signal and send it through a 50Kbps channel. What is the SNR? 				</a:t>
            </a:r>
          </a:p>
          <a:p>
            <a:pPr marL="457200" indent="-457200" algn="just">
              <a:buFont typeface="Times New Roman" pitchFamily="18" charset="0"/>
              <a:buAutoNum type="arabicPeriod"/>
            </a:pPr>
            <a:r>
              <a:rPr lang="en-US" sz="2400"/>
              <a:t>Which of the four digital-to-analog conversion techniques (ASK, FSK, PSK or QAM) is the most susceptible to noise? Defend your answer.		</a:t>
            </a:r>
          </a:p>
          <a:p>
            <a:pPr marL="457200" indent="-457200" algn="just">
              <a:buFont typeface="Times New Roman" pitchFamily="18" charset="0"/>
              <a:buAutoNum type="arabicPeriod"/>
            </a:pPr>
            <a:r>
              <a:rPr lang="en-US" sz="2400"/>
              <a:t>Explain Mobile Telephone System.</a:t>
            </a:r>
          </a:p>
          <a:p>
            <a:pPr marL="457200" indent="-457200" algn="just">
              <a:buFont typeface="Times New Roman" pitchFamily="18" charset="0"/>
              <a:buAutoNum type="arabicPeriod"/>
            </a:pPr>
            <a:r>
              <a:rPr lang="en-US" sz="2400"/>
              <a:t>Difference between guided and unguided media with the help of an example.    </a:t>
            </a:r>
          </a:p>
          <a:p>
            <a:pPr marL="457200" indent="-457200" algn="just">
              <a:buFont typeface="Times New Roman" pitchFamily="18" charset="0"/>
              <a:buAutoNum type="arabicPeriod"/>
            </a:pPr>
            <a:r>
              <a:rPr lang="en-US" sz="2400"/>
              <a:t>Explain Pulse Code Modulation.		</a:t>
            </a:r>
          </a:p>
          <a:p>
            <a:pPr marL="457200" indent="-457200" algn="just">
              <a:buFont typeface="Times New Roman" pitchFamily="18" charset="0"/>
              <a:buAutoNum type="arabicPeriod"/>
            </a:pPr>
            <a:r>
              <a:rPr lang="en-US" sz="2400"/>
              <a:t>What does the Shannon capacity and Nyquist theorem have to do with communication?	 		</a:t>
            </a:r>
            <a:endParaRPr lang="en-US" sz="2400">
              <a:latin typeface="Times New Roman" pitchFamily="18" charset="0"/>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21507" name="Text Box 3"/>
          <p:cNvSpPr txBox="1">
            <a:spLocks noChangeArrowheads="1"/>
          </p:cNvSpPr>
          <p:nvPr/>
        </p:nvSpPr>
        <p:spPr bwMode="auto">
          <a:xfrm>
            <a:off x="228600" y="102870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MAN</a:t>
            </a:r>
            <a:endParaRPr lang="en-US" sz="3200" b="1">
              <a:latin typeface="Arial" pitchFamily="34" charset="0"/>
            </a:endParaRPr>
          </a:p>
        </p:txBody>
      </p:sp>
      <p:pic>
        <p:nvPicPr>
          <p:cNvPr id="21508" name="Picture 6"/>
          <p:cNvPicPr>
            <a:picLocks noGrp="1" noChangeAspect="1" noChangeArrowheads="1"/>
          </p:cNvPicPr>
          <p:nvPr>
            <p:ph idx="1"/>
          </p:nvPr>
        </p:nvPicPr>
        <p:blipFill>
          <a:blip r:embed="rId2"/>
          <a:srcRect/>
          <a:stretch>
            <a:fillRect/>
          </a:stretch>
        </p:blipFill>
        <p:spPr>
          <a:xfrm>
            <a:off x="434975" y="1574800"/>
            <a:ext cx="8709025" cy="4637088"/>
          </a:xfrm>
          <a:noFill/>
        </p:spPr>
      </p:pic>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bwMode="auto">
          <a:xfrm>
            <a:off x="1638300" y="146050"/>
            <a:ext cx="7227888"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Recommended Reading</a:t>
            </a:r>
          </a:p>
        </p:txBody>
      </p:sp>
      <p:sp>
        <p:nvSpPr>
          <p:cNvPr id="370691" name="Rectangle 3"/>
          <p:cNvSpPr>
            <a:spLocks noGrp="1" noChangeArrowheads="1"/>
          </p:cNvSpPr>
          <p:nvPr>
            <p:ph type="body" sz="half" idx="1"/>
          </p:nvPr>
        </p:nvSpPr>
        <p:spPr>
          <a:xfrm>
            <a:off x="601663" y="1485900"/>
            <a:ext cx="7950200" cy="4865688"/>
          </a:xfrm>
          <a:noFill/>
        </p:spPr>
        <p:txBody>
          <a:bodyPr lIns="90488" tIns="44450" rIns="90488" bIns="44450"/>
          <a:lstStyle/>
          <a:p>
            <a:pPr marL="457200" indent="-457200" algn="just" eaLnBrk="1" hangingPunct="1">
              <a:lnSpc>
                <a:spcPct val="90000"/>
              </a:lnSpc>
              <a:buFontTx/>
              <a:buAutoNum type="arabicPeriod"/>
            </a:pPr>
            <a:r>
              <a:rPr lang="en-US" sz="2400">
                <a:latin typeface="Times New Roman" pitchFamily="18" charset="0"/>
              </a:rPr>
              <a:t>Behrouz Forouzun, “Data Communication and Networking”:TMH</a:t>
            </a:r>
          </a:p>
          <a:p>
            <a:pPr marL="457200" indent="-457200" algn="just" eaLnBrk="1" hangingPunct="1">
              <a:lnSpc>
                <a:spcPct val="90000"/>
              </a:lnSpc>
              <a:buFontTx/>
              <a:buAutoNum type="arabicPeriod"/>
            </a:pPr>
            <a:r>
              <a:rPr lang="en-US" sz="2400">
                <a:latin typeface="Times New Roman" pitchFamily="18" charset="0"/>
              </a:rPr>
              <a:t>Tanenbaum , “A computer Networks”: Prentice Hall</a:t>
            </a:r>
          </a:p>
          <a:p>
            <a:pPr marL="457200" indent="-457200" algn="just" eaLnBrk="1" hangingPunct="1">
              <a:lnSpc>
                <a:spcPct val="90000"/>
              </a:lnSpc>
              <a:buFontTx/>
              <a:buAutoNum type="arabicPeriod"/>
            </a:pPr>
            <a:r>
              <a:rPr lang="en-US" sz="2400">
                <a:latin typeface="Times New Roman" pitchFamily="18" charset="0"/>
              </a:rPr>
              <a:t>Stallings , “High speed Networks” :Prentice Hall</a:t>
            </a:r>
          </a:p>
          <a:p>
            <a:pPr marL="457200" indent="-457200" algn="just" eaLnBrk="1" hangingPunct="1">
              <a:lnSpc>
                <a:spcPct val="90000"/>
              </a:lnSpc>
              <a:buFontTx/>
              <a:buAutoNum type="arabicPeriod"/>
            </a:pPr>
            <a:r>
              <a:rPr lang="en-US" sz="2400">
                <a:latin typeface="Times New Roman" pitchFamily="18" charset="0"/>
              </a:rPr>
              <a:t>Comer D. “Computer Networks”: Prentice hall</a:t>
            </a:r>
          </a:p>
          <a:p>
            <a:pPr marL="457200" indent="-457200" algn="just" eaLnBrk="1" hangingPunct="1">
              <a:lnSpc>
                <a:spcPct val="90000"/>
              </a:lnSpc>
              <a:buFontTx/>
              <a:buAutoNum type="arabicPeriod"/>
            </a:pPr>
            <a:r>
              <a:rPr lang="en-US" sz="2400">
                <a:latin typeface="Times New Roman" pitchFamily="18" charset="0"/>
              </a:rPr>
              <a:t>Kurose, J and Ross , “Computer Networking</a:t>
            </a:r>
            <a:br>
              <a:rPr lang="en-US" sz="2400">
                <a:latin typeface="Times New Roman" pitchFamily="18" charset="0"/>
              </a:rPr>
            </a:br>
            <a:r>
              <a:rPr lang="en-US" sz="2400">
                <a:latin typeface="Times New Roman" pitchFamily="18" charset="0"/>
              </a:rPr>
              <a:t> : Addison Wesley</a:t>
            </a:r>
          </a:p>
          <a:p>
            <a:pPr marL="457200" indent="-457200" eaLnBrk="1" hangingPunct="1">
              <a:lnSpc>
                <a:spcPct val="90000"/>
              </a:lnSpc>
              <a:buFontTx/>
              <a:buNone/>
            </a:pPr>
            <a:r>
              <a:rPr lang="en-US" sz="2400">
                <a:latin typeface="Times New Roman" pitchFamily="18" charset="0"/>
              </a:rPr>
              <a:t> </a:t>
            </a:r>
          </a:p>
          <a:p>
            <a:pPr marL="457200" indent="-457200" eaLnBrk="1" hangingPunct="1">
              <a:lnSpc>
                <a:spcPct val="90000"/>
              </a:lnSpc>
              <a:buFontTx/>
              <a:buNone/>
            </a:pPr>
            <a:endParaRPr lang="en-US" sz="2400">
              <a:latin typeface="Times New Roman" pitchFamily="18" charset="0"/>
            </a:endParaRPr>
          </a:p>
          <a:p>
            <a:pPr marL="457200" indent="-457200" eaLnBrk="1" hangingPunct="1">
              <a:lnSpc>
                <a:spcPct val="90000"/>
              </a:lnSpc>
              <a:buFontTx/>
              <a:buNone/>
            </a:pPr>
            <a:r>
              <a:rPr lang="en-US" sz="1800"/>
              <a:t> </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22531" name="Text Box 3"/>
          <p:cNvSpPr txBox="1">
            <a:spLocks noChangeArrowheads="1"/>
          </p:cNvSpPr>
          <p:nvPr/>
        </p:nvSpPr>
        <p:spPr bwMode="auto">
          <a:xfrm>
            <a:off x="228600" y="1028700"/>
            <a:ext cx="8572500" cy="579438"/>
          </a:xfrm>
          <a:prstGeom prst="rect">
            <a:avLst/>
          </a:prstGeom>
          <a:noFill/>
          <a:ln w="9525">
            <a:noFill/>
            <a:miter lim="800000"/>
            <a:headEnd/>
            <a:tailEnd/>
          </a:ln>
        </p:spPr>
        <p:txBody>
          <a:bodyPr>
            <a:spAutoFit/>
          </a:bodyPr>
          <a:lstStyle/>
          <a:p>
            <a:pPr algn="ctr">
              <a:spcBef>
                <a:spcPct val="50000"/>
              </a:spcBef>
            </a:pPr>
            <a:r>
              <a:rPr lang="en-US" altLang="en-US" sz="3200" b="1">
                <a:latin typeface="Arial" pitchFamily="34" charset="0"/>
              </a:rPr>
              <a:t>WAN</a:t>
            </a:r>
            <a:endParaRPr lang="en-US" sz="3200" b="1">
              <a:latin typeface="Arial" pitchFamily="34" charset="0"/>
            </a:endParaRPr>
          </a:p>
        </p:txBody>
      </p:sp>
      <p:pic>
        <p:nvPicPr>
          <p:cNvPr id="22532" name="Picture 6"/>
          <p:cNvPicPr>
            <a:picLocks noGrp="1" noChangeAspect="1" noChangeArrowheads="1"/>
          </p:cNvPicPr>
          <p:nvPr>
            <p:ph idx="1"/>
          </p:nvPr>
        </p:nvPicPr>
        <p:blipFill>
          <a:blip r:embed="rId2"/>
          <a:srcRect/>
          <a:stretch>
            <a:fillRect/>
          </a:stretch>
        </p:blipFill>
        <p:spPr>
          <a:xfrm>
            <a:off x="587375" y="2174875"/>
            <a:ext cx="8018463" cy="2901950"/>
          </a:xfrm>
          <a:noFill/>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Internet Today</a:t>
            </a:r>
          </a:p>
        </p:txBody>
      </p:sp>
      <p:pic>
        <p:nvPicPr>
          <p:cNvPr id="23555" name="Picture 4"/>
          <p:cNvPicPr>
            <a:picLocks noGrp="1" noChangeAspect="1" noChangeArrowheads="1"/>
          </p:cNvPicPr>
          <p:nvPr>
            <p:ph idx="1"/>
          </p:nvPr>
        </p:nvPicPr>
        <p:blipFill>
          <a:blip r:embed="rId2"/>
          <a:srcRect/>
          <a:stretch>
            <a:fillRect/>
          </a:stretch>
        </p:blipFill>
        <p:spPr>
          <a:xfrm>
            <a:off x="2286000" y="1014413"/>
            <a:ext cx="4621213" cy="5224462"/>
          </a:xfrm>
          <a:noFill/>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Network Models</a:t>
            </a:r>
          </a:p>
        </p:txBody>
      </p:sp>
      <p:pic>
        <p:nvPicPr>
          <p:cNvPr id="24579" name="Picture 5"/>
          <p:cNvPicPr>
            <a:picLocks noGrp="1" noChangeAspect="1" noChangeArrowheads="1"/>
          </p:cNvPicPr>
          <p:nvPr>
            <p:ph idx="1"/>
          </p:nvPr>
        </p:nvPicPr>
        <p:blipFill>
          <a:blip r:embed="rId2"/>
          <a:srcRect/>
          <a:stretch>
            <a:fillRect/>
          </a:stretch>
        </p:blipFill>
        <p:spPr>
          <a:xfrm>
            <a:off x="1393825" y="1014413"/>
            <a:ext cx="6405563" cy="5224462"/>
          </a:xfrm>
          <a:noFill/>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Internet Layers</a:t>
            </a:r>
          </a:p>
        </p:txBody>
      </p:sp>
      <p:pic>
        <p:nvPicPr>
          <p:cNvPr id="25603" name="Picture 5"/>
          <p:cNvPicPr>
            <a:picLocks noGrp="1" noChangeAspect="1" noChangeArrowheads="1"/>
          </p:cNvPicPr>
          <p:nvPr>
            <p:ph idx="1"/>
          </p:nvPr>
        </p:nvPicPr>
        <p:blipFill>
          <a:blip r:embed="rId2"/>
          <a:srcRect/>
          <a:stretch>
            <a:fillRect/>
          </a:stretch>
        </p:blipFill>
        <p:spPr>
          <a:xfrm>
            <a:off x="1685925" y="2417763"/>
            <a:ext cx="5822950" cy="3063875"/>
          </a:xfrm>
          <a:noFill/>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Internet Layers</a:t>
            </a:r>
          </a:p>
        </p:txBody>
      </p:sp>
      <p:pic>
        <p:nvPicPr>
          <p:cNvPr id="26627" name="Picture 5"/>
          <p:cNvPicPr>
            <a:picLocks noGrp="1" noChangeAspect="1" noChangeArrowheads="1"/>
          </p:cNvPicPr>
          <p:nvPr>
            <p:ph idx="1"/>
          </p:nvPr>
        </p:nvPicPr>
        <p:blipFill>
          <a:blip r:embed="rId2"/>
          <a:srcRect/>
          <a:stretch>
            <a:fillRect/>
          </a:stretch>
        </p:blipFill>
        <p:spPr>
          <a:xfrm>
            <a:off x="242888" y="1095375"/>
            <a:ext cx="8709025" cy="5060950"/>
          </a:xfrm>
          <a:noFill/>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228600"/>
            <a:ext cx="6781800" cy="685800"/>
          </a:xfrm>
        </p:spPr>
        <p:txBody>
          <a:bodyPr/>
          <a:lstStyle/>
          <a:p>
            <a:pPr>
              <a:buNone/>
            </a:pPr>
            <a:r>
              <a:rPr lang="en-US" sz="3200" b="1" dirty="0">
                <a:solidFill>
                  <a:srgbClr val="FBEF03"/>
                </a:solidFill>
                <a:latin typeface="+mj-lt"/>
              </a:rPr>
              <a:t>Overview</a:t>
            </a:r>
          </a:p>
        </p:txBody>
      </p:sp>
      <p:sp>
        <p:nvSpPr>
          <p:cNvPr id="4" name="TextBox 3"/>
          <p:cNvSpPr txBox="1"/>
          <p:nvPr/>
        </p:nvSpPr>
        <p:spPr>
          <a:xfrm>
            <a:off x="152400" y="1066800"/>
            <a:ext cx="8610600" cy="5232202"/>
          </a:xfrm>
          <a:prstGeom prst="rect">
            <a:avLst/>
          </a:prstGeom>
          <a:noFill/>
        </p:spPr>
        <p:txBody>
          <a:bodyPr wrap="square" rtlCol="0">
            <a:spAutoFit/>
          </a:bodyPr>
          <a:lstStyle/>
          <a:p>
            <a:pPr algn="ctr"/>
            <a:r>
              <a:rPr lang="en-US" sz="2200" dirty="0">
                <a:latin typeface="+mj-lt"/>
              </a:rPr>
              <a:t>UNIT-1 </a:t>
            </a:r>
          </a:p>
          <a:p>
            <a:pPr>
              <a:buFont typeface="Arial" pitchFamily="34" charset="0"/>
              <a:buChar char="•"/>
            </a:pPr>
            <a:r>
              <a:rPr lang="en-IN" dirty="0"/>
              <a:t>Introductory Concepts: </a:t>
            </a:r>
          </a:p>
          <a:p>
            <a:pPr lvl="1">
              <a:buFont typeface="Arial" pitchFamily="34" charset="0"/>
              <a:buChar char="•"/>
            </a:pPr>
            <a:r>
              <a:rPr lang="en-IN" dirty="0"/>
              <a:t>Goals and Applications of Computer Networks, </a:t>
            </a:r>
          </a:p>
          <a:p>
            <a:pPr lvl="1">
              <a:buFont typeface="Arial" pitchFamily="34" charset="0"/>
              <a:buChar char="•"/>
            </a:pPr>
            <a:r>
              <a:rPr lang="en-IN" dirty="0"/>
              <a:t>OSI reference model, </a:t>
            </a:r>
          </a:p>
          <a:p>
            <a:pPr lvl="1">
              <a:buFont typeface="Arial" pitchFamily="34" charset="0"/>
              <a:buChar char="•"/>
            </a:pPr>
            <a:r>
              <a:rPr lang="en-IN" dirty="0"/>
              <a:t>TCP/</a:t>
            </a:r>
            <a:r>
              <a:rPr lang="en-IN" dirty="0" err="1"/>
              <a:t>lP</a:t>
            </a:r>
            <a:r>
              <a:rPr lang="en-IN" dirty="0"/>
              <a:t> protocol suite, </a:t>
            </a:r>
          </a:p>
          <a:p>
            <a:pPr lvl="1">
              <a:buFont typeface="Arial" pitchFamily="34" charset="0"/>
              <a:buChar char="•"/>
            </a:pPr>
            <a:r>
              <a:rPr lang="en-IN" dirty="0"/>
              <a:t>networks topology &amp; design. </a:t>
            </a:r>
          </a:p>
          <a:p>
            <a:pPr lvl="1">
              <a:buFont typeface="Arial" pitchFamily="34" charset="0"/>
              <a:buChar char="•"/>
            </a:pPr>
            <a:r>
              <a:rPr lang="en-IN" dirty="0"/>
              <a:t>Networking Devices (Hub, Bridge, Switch &amp; router). </a:t>
            </a:r>
          </a:p>
          <a:p>
            <a:pPr lvl="1">
              <a:buFont typeface="Arial" pitchFamily="34" charset="0"/>
              <a:buChar char="•"/>
            </a:pPr>
            <a:r>
              <a:rPr lang="en-IN" dirty="0"/>
              <a:t>Physical Layer</a:t>
            </a:r>
          </a:p>
          <a:p>
            <a:pPr lvl="1">
              <a:buFont typeface="Arial" pitchFamily="34" charset="0"/>
              <a:buChar char="•"/>
            </a:pPr>
            <a:r>
              <a:rPr lang="en-IN" dirty="0"/>
              <a:t>Communication Satellites</a:t>
            </a:r>
          </a:p>
          <a:p>
            <a:pPr lvl="1">
              <a:buFont typeface="Arial" pitchFamily="34" charset="0"/>
              <a:buChar char="•"/>
            </a:pPr>
            <a:r>
              <a:rPr lang="en-IN" dirty="0"/>
              <a:t>Digital Signal Encoding Formats, Digital to </a:t>
            </a:r>
            <a:r>
              <a:rPr lang="en-IN" dirty="0" err="1"/>
              <a:t>analog</a:t>
            </a:r>
            <a:r>
              <a:rPr lang="en-IN" dirty="0"/>
              <a:t> Modulation</a:t>
            </a:r>
          </a:p>
          <a:p>
            <a:pPr lvl="1">
              <a:buFont typeface="Arial" pitchFamily="34" charset="0"/>
              <a:buChar char="•"/>
            </a:pPr>
            <a:r>
              <a:rPr lang="en-IN" dirty="0"/>
              <a:t> Digitization - Sampling Theorem, PCM, DM, Analog to digital Modulation</a:t>
            </a:r>
          </a:p>
          <a:p>
            <a:pPr lvl="1">
              <a:buFont typeface="Arial" pitchFamily="34" charset="0"/>
              <a:buChar char="•"/>
            </a:pPr>
            <a:r>
              <a:rPr lang="en-IN" dirty="0"/>
              <a:t> The Mobile Telephone System</a:t>
            </a:r>
          </a:p>
          <a:p>
            <a:pPr lvl="1">
              <a:buFont typeface="Arial" pitchFamily="34" charset="0"/>
              <a:buChar char="•"/>
            </a:pPr>
            <a:r>
              <a:rPr lang="en-IN" dirty="0"/>
              <a:t> Multiplexing</a:t>
            </a:r>
            <a:endParaRPr lang="en-US" dirty="0">
              <a:latin typeface="+mj-lt"/>
            </a:endParaRPr>
          </a:p>
        </p:txBody>
      </p:sp>
    </p:spTree>
    <p:extLst>
      <p:ext uri="{BB962C8B-B14F-4D97-AF65-F5344CB8AC3E}">
        <p14:creationId xmlns:p14="http://schemas.microsoft.com/office/powerpoint/2010/main" val="1590358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Internet Layers</a:t>
            </a:r>
          </a:p>
        </p:txBody>
      </p:sp>
      <p:pic>
        <p:nvPicPr>
          <p:cNvPr id="27651" name="Picture 5"/>
          <p:cNvPicPr>
            <a:picLocks noGrp="1" noChangeAspect="1" noChangeArrowheads="1"/>
          </p:cNvPicPr>
          <p:nvPr>
            <p:ph idx="1"/>
          </p:nvPr>
        </p:nvPicPr>
        <p:blipFill>
          <a:blip r:embed="rId2"/>
          <a:srcRect/>
          <a:stretch>
            <a:fillRect/>
          </a:stretch>
        </p:blipFill>
        <p:spPr>
          <a:xfrm>
            <a:off x="242888" y="1387475"/>
            <a:ext cx="8709025" cy="4476750"/>
          </a:xfrm>
          <a:noFill/>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OSI Model</a:t>
            </a:r>
          </a:p>
        </p:txBody>
      </p:sp>
      <p:pic>
        <p:nvPicPr>
          <p:cNvPr id="28675" name="Picture 5"/>
          <p:cNvPicPr>
            <a:picLocks noGrp="1" noChangeAspect="1" noChangeArrowheads="1"/>
          </p:cNvPicPr>
          <p:nvPr>
            <p:ph idx="1"/>
          </p:nvPr>
        </p:nvPicPr>
        <p:blipFill>
          <a:blip r:embed="rId2"/>
          <a:srcRect/>
          <a:stretch>
            <a:fillRect/>
          </a:stretch>
        </p:blipFill>
        <p:spPr>
          <a:xfrm>
            <a:off x="2230438" y="1419225"/>
            <a:ext cx="4733925" cy="4413250"/>
          </a:xfrm>
          <a:noFill/>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Physical Layer</a:t>
            </a:r>
          </a:p>
        </p:txBody>
      </p:sp>
      <p:pic>
        <p:nvPicPr>
          <p:cNvPr id="29699" name="Picture 5"/>
          <p:cNvPicPr>
            <a:picLocks noGrp="1" noChangeAspect="1" noChangeArrowheads="1"/>
          </p:cNvPicPr>
          <p:nvPr>
            <p:ph idx="1"/>
          </p:nvPr>
        </p:nvPicPr>
        <p:blipFill>
          <a:blip r:embed="rId2"/>
          <a:srcRect/>
          <a:stretch>
            <a:fillRect/>
          </a:stretch>
        </p:blipFill>
        <p:spPr>
          <a:xfrm>
            <a:off x="0" y="3106738"/>
            <a:ext cx="8709025" cy="3135312"/>
          </a:xfrm>
          <a:noFill/>
        </p:spPr>
      </p:pic>
      <p:sp>
        <p:nvSpPr>
          <p:cNvPr id="29700" name="Rectangle 6"/>
          <p:cNvSpPr>
            <a:spLocks noChangeArrowheads="1"/>
          </p:cNvSpPr>
          <p:nvPr/>
        </p:nvSpPr>
        <p:spPr bwMode="auto">
          <a:xfrm>
            <a:off x="857250" y="1090613"/>
            <a:ext cx="7543800" cy="954087"/>
          </a:xfrm>
          <a:prstGeom prst="rect">
            <a:avLst/>
          </a:prstGeom>
          <a:solidFill>
            <a:schemeClr val="bg1"/>
          </a:solidFill>
          <a:ln w="57150">
            <a:solidFill>
              <a:srgbClr val="FF0066"/>
            </a:solidFill>
            <a:miter lim="800000"/>
            <a:headEnd/>
            <a:tailEnd/>
          </a:ln>
        </p:spPr>
        <p:txBody>
          <a:bodyPr>
            <a:spAutoFit/>
          </a:bodyPr>
          <a:lstStyle/>
          <a:p>
            <a:pPr algn="just">
              <a:spcBef>
                <a:spcPts val="1200"/>
              </a:spcBef>
              <a:spcAft>
                <a:spcPts val="1000"/>
              </a:spcAft>
            </a:pPr>
            <a:r>
              <a:rPr lang="en-US" sz="2800" b="1" i="1"/>
              <a:t>The physical layer is responsible for transmitting individual bits from one node to the next.</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Physical Layer</a:t>
            </a:r>
          </a:p>
        </p:txBody>
      </p:sp>
      <p:sp>
        <p:nvSpPr>
          <p:cNvPr id="30723" name="Text Box 6"/>
          <p:cNvSpPr txBox="1">
            <a:spLocks noChangeArrowheads="1"/>
          </p:cNvSpPr>
          <p:nvPr/>
        </p:nvSpPr>
        <p:spPr bwMode="auto">
          <a:xfrm>
            <a:off x="476250" y="1352550"/>
            <a:ext cx="8115300" cy="4838700"/>
          </a:xfrm>
          <a:prstGeom prst="rect">
            <a:avLst/>
          </a:prstGeom>
          <a:noFill/>
          <a:ln w="9525">
            <a:noFill/>
            <a:miter lim="800000"/>
            <a:headEnd/>
            <a:tailEnd/>
          </a:ln>
        </p:spPr>
        <p:txBody>
          <a:bodyPr>
            <a:spAutoFit/>
          </a:bodyPr>
          <a:lstStyle/>
          <a:p>
            <a:pPr>
              <a:spcBef>
                <a:spcPct val="50000"/>
              </a:spcBef>
            </a:pPr>
            <a:r>
              <a:rPr lang="en-US" b="1">
                <a:latin typeface="Arial" pitchFamily="34" charset="0"/>
              </a:rPr>
              <a:t>Responsibilities of Physical Layer :-</a:t>
            </a:r>
          </a:p>
          <a:p>
            <a:pPr>
              <a:spcBef>
                <a:spcPct val="50000"/>
              </a:spcBef>
              <a:buFontTx/>
              <a:buChar char="•"/>
            </a:pPr>
            <a:r>
              <a:rPr lang="en-US">
                <a:latin typeface="Arial" pitchFamily="34" charset="0"/>
              </a:rPr>
              <a:t>Physical Characteristics of interfaces and medium</a:t>
            </a:r>
          </a:p>
          <a:p>
            <a:pPr>
              <a:spcBef>
                <a:spcPct val="50000"/>
              </a:spcBef>
              <a:buFontTx/>
              <a:buChar char="•"/>
            </a:pPr>
            <a:r>
              <a:rPr lang="en-US">
                <a:latin typeface="Arial" pitchFamily="34" charset="0"/>
              </a:rPr>
              <a:t>Representation of bits</a:t>
            </a:r>
          </a:p>
          <a:p>
            <a:pPr>
              <a:spcBef>
                <a:spcPct val="50000"/>
              </a:spcBef>
              <a:buFontTx/>
              <a:buChar char="•"/>
            </a:pPr>
            <a:r>
              <a:rPr lang="en-US">
                <a:latin typeface="Arial" pitchFamily="34" charset="0"/>
              </a:rPr>
              <a:t>Data rate</a:t>
            </a:r>
          </a:p>
          <a:p>
            <a:pPr>
              <a:spcBef>
                <a:spcPct val="50000"/>
              </a:spcBef>
              <a:buFontTx/>
              <a:buChar char="•"/>
            </a:pPr>
            <a:r>
              <a:rPr lang="en-US">
                <a:latin typeface="Arial" pitchFamily="34" charset="0"/>
              </a:rPr>
              <a:t>Synchronization of bits</a:t>
            </a:r>
          </a:p>
          <a:p>
            <a:pPr>
              <a:spcBef>
                <a:spcPct val="50000"/>
              </a:spcBef>
              <a:buFontTx/>
              <a:buChar char="•"/>
            </a:pPr>
            <a:r>
              <a:rPr lang="en-US">
                <a:latin typeface="Arial" pitchFamily="34" charset="0"/>
              </a:rPr>
              <a:t>Line configuration</a:t>
            </a:r>
          </a:p>
          <a:p>
            <a:pPr>
              <a:spcBef>
                <a:spcPct val="50000"/>
              </a:spcBef>
              <a:buFontTx/>
              <a:buChar char="•"/>
            </a:pPr>
            <a:r>
              <a:rPr lang="en-US">
                <a:latin typeface="Arial" pitchFamily="34" charset="0"/>
              </a:rPr>
              <a:t>Physical topology</a:t>
            </a:r>
          </a:p>
          <a:p>
            <a:pPr>
              <a:spcBef>
                <a:spcPct val="50000"/>
              </a:spcBef>
              <a:buFontTx/>
              <a:buChar char="•"/>
            </a:pPr>
            <a:r>
              <a:rPr lang="en-US">
                <a:latin typeface="Arial" pitchFamily="34" charset="0"/>
              </a:rPr>
              <a:t>Transmission mode</a:t>
            </a:r>
          </a:p>
          <a:p>
            <a:pPr>
              <a:spcBef>
                <a:spcPct val="50000"/>
              </a:spcBef>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Data Link Layer</a:t>
            </a:r>
          </a:p>
        </p:txBody>
      </p:sp>
      <p:sp>
        <p:nvSpPr>
          <p:cNvPr id="31747" name="Rectangle 7"/>
          <p:cNvSpPr>
            <a:spLocks noChangeArrowheads="1"/>
          </p:cNvSpPr>
          <p:nvPr/>
        </p:nvSpPr>
        <p:spPr bwMode="auto">
          <a:xfrm>
            <a:off x="838200" y="995363"/>
            <a:ext cx="7543800" cy="954087"/>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2800" b="1" i="1"/>
              <a:t>The data link layer is responsible for transmitting frames from one node to the next.</a:t>
            </a:r>
          </a:p>
        </p:txBody>
      </p:sp>
      <p:pic>
        <p:nvPicPr>
          <p:cNvPr id="31748" name="Picture 8"/>
          <p:cNvPicPr>
            <a:picLocks noGrp="1" noChangeAspect="1" noChangeArrowheads="1"/>
          </p:cNvPicPr>
          <p:nvPr>
            <p:ph idx="1"/>
          </p:nvPr>
        </p:nvPicPr>
        <p:blipFill>
          <a:blip r:embed="rId2"/>
          <a:srcRect/>
          <a:stretch>
            <a:fillRect/>
          </a:stretch>
        </p:blipFill>
        <p:spPr>
          <a:xfrm>
            <a:off x="0" y="2974975"/>
            <a:ext cx="9144000" cy="3008313"/>
          </a:xfrm>
          <a:noFill/>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Data Link Layer</a:t>
            </a:r>
          </a:p>
        </p:txBody>
      </p:sp>
      <p:sp>
        <p:nvSpPr>
          <p:cNvPr id="32771" name="Text Box 6"/>
          <p:cNvSpPr txBox="1">
            <a:spLocks noChangeArrowheads="1"/>
          </p:cNvSpPr>
          <p:nvPr/>
        </p:nvSpPr>
        <p:spPr bwMode="auto">
          <a:xfrm>
            <a:off x="381000" y="1143000"/>
            <a:ext cx="8362950" cy="457200"/>
          </a:xfrm>
          <a:prstGeom prst="rect">
            <a:avLst/>
          </a:prstGeom>
          <a:noFill/>
          <a:ln w="9525">
            <a:noFill/>
            <a:miter lim="800000"/>
            <a:headEnd/>
            <a:tailEnd/>
          </a:ln>
        </p:spPr>
        <p:txBody>
          <a:bodyPr>
            <a:spAutoFit/>
          </a:bodyPr>
          <a:lstStyle/>
          <a:p>
            <a:pPr>
              <a:spcBef>
                <a:spcPct val="50000"/>
              </a:spcBef>
            </a:pPr>
            <a:endParaRPr lang="en-US"/>
          </a:p>
        </p:txBody>
      </p:sp>
      <p:sp>
        <p:nvSpPr>
          <p:cNvPr id="32772" name="Rectangle 7"/>
          <p:cNvSpPr>
            <a:spLocks noChangeArrowheads="1"/>
          </p:cNvSpPr>
          <p:nvPr/>
        </p:nvSpPr>
        <p:spPr bwMode="auto">
          <a:xfrm>
            <a:off x="476250" y="1314450"/>
            <a:ext cx="5086350" cy="3195638"/>
          </a:xfrm>
          <a:prstGeom prst="rect">
            <a:avLst/>
          </a:prstGeom>
          <a:noFill/>
          <a:ln w="9525">
            <a:noFill/>
            <a:miter lim="800000"/>
            <a:headEnd/>
            <a:tailEnd/>
          </a:ln>
        </p:spPr>
        <p:txBody>
          <a:bodyPr wrap="none">
            <a:spAutoFit/>
          </a:bodyPr>
          <a:lstStyle/>
          <a:p>
            <a:pPr>
              <a:spcBef>
                <a:spcPct val="50000"/>
              </a:spcBef>
            </a:pPr>
            <a:r>
              <a:rPr lang="en-US" b="1"/>
              <a:t>Responsibilities of Data Link Layer :-</a:t>
            </a:r>
          </a:p>
          <a:p>
            <a:pPr>
              <a:spcBef>
                <a:spcPct val="50000"/>
              </a:spcBef>
              <a:buFontTx/>
              <a:buChar char="•"/>
            </a:pPr>
            <a:r>
              <a:rPr lang="en-US"/>
              <a:t>Framing</a:t>
            </a:r>
          </a:p>
          <a:p>
            <a:pPr>
              <a:spcBef>
                <a:spcPct val="50000"/>
              </a:spcBef>
              <a:buFontTx/>
              <a:buChar char="•"/>
            </a:pPr>
            <a:r>
              <a:rPr lang="en-US"/>
              <a:t>Physical Addressing </a:t>
            </a:r>
          </a:p>
          <a:p>
            <a:pPr>
              <a:spcBef>
                <a:spcPct val="50000"/>
              </a:spcBef>
              <a:buFontTx/>
              <a:buChar char="•"/>
            </a:pPr>
            <a:r>
              <a:rPr lang="en-US"/>
              <a:t>Flow Control </a:t>
            </a:r>
          </a:p>
          <a:p>
            <a:pPr>
              <a:spcBef>
                <a:spcPct val="50000"/>
              </a:spcBef>
              <a:buFontTx/>
              <a:buChar char="•"/>
            </a:pPr>
            <a:r>
              <a:rPr lang="en-US"/>
              <a:t>Error Control</a:t>
            </a:r>
          </a:p>
          <a:p>
            <a:pPr>
              <a:spcBef>
                <a:spcPct val="50000"/>
              </a:spcBef>
              <a:buFontTx/>
              <a:buChar char="•"/>
            </a:pPr>
            <a:r>
              <a:rPr lang="en-US"/>
              <a:t>Access Control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Node to Node Delivery</a:t>
            </a:r>
          </a:p>
        </p:txBody>
      </p:sp>
      <p:pic>
        <p:nvPicPr>
          <p:cNvPr id="33795" name="Picture 6"/>
          <p:cNvPicPr>
            <a:picLocks noGrp="1" noChangeAspect="1" noChangeArrowheads="1"/>
          </p:cNvPicPr>
          <p:nvPr>
            <p:ph idx="1"/>
          </p:nvPr>
        </p:nvPicPr>
        <p:blipFill>
          <a:blip r:embed="rId2"/>
          <a:srcRect/>
          <a:stretch>
            <a:fillRect/>
          </a:stretch>
        </p:blipFill>
        <p:spPr>
          <a:xfrm>
            <a:off x="404813" y="1014413"/>
            <a:ext cx="8385175" cy="5224462"/>
          </a:xfrm>
          <a:noFill/>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Node to Node Delivery</a:t>
            </a:r>
          </a:p>
        </p:txBody>
      </p:sp>
      <p:sp>
        <p:nvSpPr>
          <p:cNvPr id="920581" name="Text Box 5"/>
          <p:cNvSpPr txBox="1">
            <a:spLocks noChangeArrowheads="1"/>
          </p:cNvSpPr>
          <p:nvPr/>
        </p:nvSpPr>
        <p:spPr bwMode="auto">
          <a:xfrm>
            <a:off x="258763" y="1106488"/>
            <a:ext cx="1814512" cy="617537"/>
          </a:xfrm>
          <a:prstGeom prst="rect">
            <a:avLst/>
          </a:prstGeom>
          <a:solidFill>
            <a:schemeClr val="bg1"/>
          </a:solidFill>
          <a:ln w="38100">
            <a:solidFill>
              <a:srgbClr val="FF3300"/>
            </a:solidFill>
            <a:miter lim="800000"/>
            <a:headEnd/>
            <a:tailEnd/>
          </a:ln>
          <a:effectLst/>
        </p:spPr>
        <p:txBody>
          <a:bodyPr wrap="none">
            <a:spAutoFit/>
          </a:bodyPr>
          <a:lstStyle/>
          <a:p>
            <a:pPr>
              <a:defRPr/>
            </a:pPr>
            <a:r>
              <a:rPr lang="en-US" sz="3200" b="1" i="1">
                <a:effectLst>
                  <a:outerShdw blurRad="38100" dist="38100" dir="2700000" algn="tl">
                    <a:srgbClr val="C0C0C0"/>
                  </a:outerShdw>
                </a:effectLst>
                <a:cs typeface="+mn-cs"/>
              </a:rPr>
              <a:t>Example </a:t>
            </a:r>
          </a:p>
        </p:txBody>
      </p:sp>
      <p:sp>
        <p:nvSpPr>
          <p:cNvPr id="34820" name="Rectangle 6"/>
          <p:cNvSpPr>
            <a:spLocks noChangeArrowheads="1"/>
          </p:cNvSpPr>
          <p:nvPr/>
        </p:nvSpPr>
        <p:spPr bwMode="auto">
          <a:xfrm>
            <a:off x="342900" y="1936750"/>
            <a:ext cx="8458200" cy="3970338"/>
          </a:xfrm>
          <a:prstGeom prst="rect">
            <a:avLst/>
          </a:prstGeom>
          <a:noFill/>
          <a:ln w="9525">
            <a:noFill/>
            <a:miter lim="800000"/>
            <a:headEnd/>
            <a:tailEnd/>
          </a:ln>
        </p:spPr>
        <p:txBody>
          <a:bodyPr>
            <a:spAutoFit/>
          </a:bodyPr>
          <a:lstStyle/>
          <a:p>
            <a:pPr marL="457200" indent="-457200" algn="just">
              <a:spcBef>
                <a:spcPct val="50000"/>
              </a:spcBef>
              <a:buFont typeface="Arial" pitchFamily="34" charset="0"/>
              <a:buChar char="•"/>
            </a:pPr>
            <a:r>
              <a:rPr lang="en-US" sz="2800">
                <a:latin typeface="Times" pitchFamily="18" charset="0"/>
              </a:rPr>
              <a:t>In Figure,  a node with physical address 10 sends a frame to a node with physical address 87. </a:t>
            </a:r>
          </a:p>
          <a:p>
            <a:pPr marL="457200" indent="-457200" algn="just">
              <a:spcBef>
                <a:spcPct val="50000"/>
              </a:spcBef>
              <a:buFont typeface="Arial" pitchFamily="34" charset="0"/>
              <a:buChar char="•"/>
            </a:pPr>
            <a:r>
              <a:rPr lang="en-US" sz="2800">
                <a:latin typeface="Times" pitchFamily="18" charset="0"/>
              </a:rPr>
              <a:t>The two nodes are connected by a link. At the data link level this frame contains physical addresses in the header. These are the only addresses needed. </a:t>
            </a:r>
          </a:p>
          <a:p>
            <a:pPr marL="457200" indent="-457200" algn="just">
              <a:spcBef>
                <a:spcPct val="50000"/>
              </a:spcBef>
              <a:buFont typeface="Arial" pitchFamily="34" charset="0"/>
              <a:buChar char="•"/>
            </a:pPr>
            <a:r>
              <a:rPr lang="en-US" sz="2800">
                <a:latin typeface="Times" pitchFamily="18" charset="0"/>
              </a:rPr>
              <a:t>The rest of the header contains other information needed at this level. The trailer usually contains extra bits needed for error detection</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Node to Node Delivery</a:t>
            </a:r>
          </a:p>
        </p:txBody>
      </p:sp>
      <p:sp>
        <p:nvSpPr>
          <p:cNvPr id="921603" name="Text Box 3"/>
          <p:cNvSpPr txBox="1">
            <a:spLocks noChangeArrowheads="1"/>
          </p:cNvSpPr>
          <p:nvPr/>
        </p:nvSpPr>
        <p:spPr bwMode="auto">
          <a:xfrm>
            <a:off x="258763" y="1106488"/>
            <a:ext cx="1814512" cy="617537"/>
          </a:xfrm>
          <a:prstGeom prst="rect">
            <a:avLst/>
          </a:prstGeom>
          <a:solidFill>
            <a:schemeClr val="bg1"/>
          </a:solidFill>
          <a:ln w="38100">
            <a:solidFill>
              <a:srgbClr val="FF3300"/>
            </a:solidFill>
            <a:miter lim="800000"/>
            <a:headEnd/>
            <a:tailEnd/>
          </a:ln>
          <a:effectLst/>
        </p:spPr>
        <p:txBody>
          <a:bodyPr wrap="none">
            <a:spAutoFit/>
          </a:bodyPr>
          <a:lstStyle/>
          <a:p>
            <a:pPr>
              <a:defRPr/>
            </a:pPr>
            <a:r>
              <a:rPr lang="en-US" sz="3200" b="1" i="1">
                <a:effectLst>
                  <a:outerShdw blurRad="38100" dist="38100" dir="2700000" algn="tl">
                    <a:srgbClr val="C0C0C0"/>
                  </a:outerShdw>
                </a:effectLst>
                <a:cs typeface="+mn-cs"/>
              </a:rPr>
              <a:t>Example </a:t>
            </a:r>
          </a:p>
        </p:txBody>
      </p:sp>
      <p:pic>
        <p:nvPicPr>
          <p:cNvPr id="35844" name="Picture 5"/>
          <p:cNvPicPr>
            <a:picLocks noGrp="1" noChangeAspect="1" noChangeArrowheads="1"/>
          </p:cNvPicPr>
          <p:nvPr>
            <p:ph idx="1"/>
          </p:nvPr>
        </p:nvPicPr>
        <p:blipFill>
          <a:blip r:embed="rId2"/>
          <a:srcRect/>
          <a:stretch>
            <a:fillRect/>
          </a:stretch>
        </p:blipFill>
        <p:spPr>
          <a:xfrm>
            <a:off x="434975" y="2700338"/>
            <a:ext cx="8709025" cy="2576512"/>
          </a:xfrm>
          <a:noFill/>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Network Layer</a:t>
            </a:r>
          </a:p>
        </p:txBody>
      </p:sp>
      <p:pic>
        <p:nvPicPr>
          <p:cNvPr id="36867" name="Picture 6"/>
          <p:cNvPicPr>
            <a:picLocks noGrp="1" noChangeAspect="1" noChangeArrowheads="1"/>
          </p:cNvPicPr>
          <p:nvPr>
            <p:ph idx="1"/>
          </p:nvPr>
        </p:nvPicPr>
        <p:blipFill>
          <a:blip r:embed="rId2"/>
          <a:srcRect/>
          <a:stretch>
            <a:fillRect/>
          </a:stretch>
        </p:blipFill>
        <p:spPr>
          <a:xfrm>
            <a:off x="301625" y="3548063"/>
            <a:ext cx="8842375" cy="2689225"/>
          </a:xfrm>
          <a:noFill/>
        </p:spPr>
      </p:pic>
      <p:sp>
        <p:nvSpPr>
          <p:cNvPr id="36868" name="Rectangle 8"/>
          <p:cNvSpPr>
            <a:spLocks noChangeArrowheads="1"/>
          </p:cNvSpPr>
          <p:nvPr/>
        </p:nvSpPr>
        <p:spPr bwMode="auto">
          <a:xfrm>
            <a:off x="914400" y="1090613"/>
            <a:ext cx="7543800" cy="1384300"/>
          </a:xfrm>
          <a:prstGeom prst="rect">
            <a:avLst/>
          </a:prstGeom>
          <a:solidFill>
            <a:schemeClr val="bg1"/>
          </a:solidFill>
          <a:ln w="57150">
            <a:solidFill>
              <a:srgbClr val="FF0066"/>
            </a:solidFill>
            <a:miter lim="800000"/>
            <a:headEnd/>
            <a:tailEnd/>
          </a:ln>
        </p:spPr>
        <p:txBody>
          <a:bodyPr>
            <a:spAutoFit/>
          </a:bodyPr>
          <a:lstStyle/>
          <a:p>
            <a:pPr algn="just">
              <a:spcBef>
                <a:spcPts val="1200"/>
              </a:spcBef>
              <a:spcAft>
                <a:spcPts val="1000"/>
              </a:spcAft>
            </a:pPr>
            <a:r>
              <a:rPr lang="en-US" sz="2800" b="1" i="1"/>
              <a:t>The network layer is responsible for the delivery of packets from the original source to the </a:t>
            </a:r>
            <a:br>
              <a:rPr lang="en-US" sz="2800" b="1" i="1"/>
            </a:br>
            <a:r>
              <a:rPr lang="en-US" sz="2800" b="1" i="1"/>
              <a:t>final destination.</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228600"/>
            <a:ext cx="6781800" cy="685800"/>
          </a:xfrm>
        </p:spPr>
        <p:txBody>
          <a:bodyPr/>
          <a:lstStyle/>
          <a:p>
            <a:pPr>
              <a:buNone/>
            </a:pPr>
            <a:r>
              <a:rPr lang="en-US" sz="3200" b="1" dirty="0">
                <a:solidFill>
                  <a:srgbClr val="FBEF03"/>
                </a:solidFill>
                <a:latin typeface="+mj-lt"/>
              </a:rPr>
              <a:t>Overview (cont..)</a:t>
            </a:r>
          </a:p>
        </p:txBody>
      </p:sp>
      <p:sp>
        <p:nvSpPr>
          <p:cNvPr id="4" name="TextBox 3"/>
          <p:cNvSpPr txBox="1"/>
          <p:nvPr/>
        </p:nvSpPr>
        <p:spPr>
          <a:xfrm>
            <a:off x="152400" y="1066800"/>
            <a:ext cx="8610600" cy="4493538"/>
          </a:xfrm>
          <a:prstGeom prst="rect">
            <a:avLst/>
          </a:prstGeom>
          <a:noFill/>
        </p:spPr>
        <p:txBody>
          <a:bodyPr wrap="square" rtlCol="0">
            <a:spAutoFit/>
          </a:bodyPr>
          <a:lstStyle/>
          <a:p>
            <a:pPr algn="ctr"/>
            <a:r>
              <a:rPr lang="en-US" sz="2200" dirty="0">
                <a:latin typeface="+mj-lt"/>
              </a:rPr>
              <a:t>UNIT-2 </a:t>
            </a:r>
          </a:p>
          <a:p>
            <a:pPr>
              <a:buFont typeface="Arial" pitchFamily="34" charset="0"/>
              <a:buChar char="•"/>
            </a:pPr>
            <a:r>
              <a:rPr lang="en-IN" dirty="0"/>
              <a:t>The Data Link Layer</a:t>
            </a:r>
          </a:p>
          <a:p>
            <a:pPr marL="800100" lvl="1" indent="-342900">
              <a:buFont typeface="Arial" panose="020B0604020202020204" pitchFamily="34" charset="0"/>
              <a:buChar char="•"/>
            </a:pPr>
            <a:r>
              <a:rPr lang="en-US" dirty="0"/>
              <a:t>Data Link Layer introduction</a:t>
            </a:r>
          </a:p>
          <a:p>
            <a:pPr marL="800100" lvl="1" indent="-342900">
              <a:buFont typeface="Arial" panose="020B0604020202020204" pitchFamily="34" charset="0"/>
              <a:buChar char="•"/>
            </a:pPr>
            <a:r>
              <a:rPr lang="en-US" dirty="0"/>
              <a:t> Error Detection and Correction,</a:t>
            </a:r>
          </a:p>
          <a:p>
            <a:pPr marL="800100" lvl="1" indent="-342900">
              <a:buFont typeface="Arial" panose="020B0604020202020204" pitchFamily="34" charset="0"/>
              <a:buChar char="•"/>
            </a:pPr>
            <a:r>
              <a:rPr lang="en-US" dirty="0"/>
              <a:t> Flow Control and Error Control protocols</a:t>
            </a:r>
            <a:endParaRPr lang="en-US" dirty="0">
              <a:latin typeface="+mj-lt"/>
            </a:endParaRPr>
          </a:p>
          <a:p>
            <a:pPr>
              <a:buFont typeface="Arial" pitchFamily="34" charset="0"/>
              <a:buChar char="•"/>
            </a:pPr>
            <a:r>
              <a:rPr lang="en-IN" dirty="0"/>
              <a:t>Medium access sub-layer</a:t>
            </a:r>
          </a:p>
          <a:p>
            <a:pPr lvl="1" algn="just">
              <a:buFont typeface="Arial" pitchFamily="34" charset="0"/>
              <a:buChar char="•"/>
            </a:pPr>
            <a:r>
              <a:rPr lang="en-IN" dirty="0"/>
              <a:t>Channel allocation problem</a:t>
            </a:r>
          </a:p>
          <a:p>
            <a:pPr lvl="1" algn="just">
              <a:buFont typeface="Arial" pitchFamily="34" charset="0"/>
              <a:buChar char="•"/>
            </a:pPr>
            <a:r>
              <a:rPr lang="en-IN" dirty="0"/>
              <a:t>ALOHA Protocols,</a:t>
            </a:r>
          </a:p>
          <a:p>
            <a:pPr lvl="1" algn="just">
              <a:buFont typeface="Arial" pitchFamily="34" charset="0"/>
              <a:buChar char="•"/>
            </a:pPr>
            <a:r>
              <a:rPr lang="en-IN" dirty="0"/>
              <a:t> Carrier Sense Multiple Access Protocols,</a:t>
            </a:r>
          </a:p>
          <a:p>
            <a:pPr lvl="1" algn="just">
              <a:buFont typeface="Arial" pitchFamily="34" charset="0"/>
              <a:buChar char="•"/>
            </a:pPr>
            <a:r>
              <a:rPr lang="en-IN" dirty="0"/>
              <a:t> CSMA with Collision Detection, </a:t>
            </a:r>
          </a:p>
          <a:p>
            <a:pPr lvl="1" algn="just">
              <a:buFont typeface="Arial" pitchFamily="34" charset="0"/>
              <a:buChar char="•"/>
            </a:pPr>
            <a:r>
              <a:rPr lang="en-IN" dirty="0"/>
              <a:t>Collision free protocols, </a:t>
            </a:r>
          </a:p>
          <a:p>
            <a:pPr lvl="1" algn="just">
              <a:buFont typeface="Arial" pitchFamily="34" charset="0"/>
              <a:buChar char="•"/>
            </a:pPr>
            <a:r>
              <a:rPr lang="en-IN" dirty="0"/>
              <a:t>Ethernet, wireless LANs, Blue Tooth, Wi-Fi</a:t>
            </a:r>
            <a:endParaRPr lang="en-US" dirty="0">
              <a:latin typeface="+mj-lt"/>
            </a:endParaRPr>
          </a:p>
        </p:txBody>
      </p:sp>
    </p:spTree>
    <p:extLst>
      <p:ext uri="{BB962C8B-B14F-4D97-AF65-F5344CB8AC3E}">
        <p14:creationId xmlns:p14="http://schemas.microsoft.com/office/powerpoint/2010/main" val="1329669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Network Layer</a:t>
            </a:r>
          </a:p>
        </p:txBody>
      </p:sp>
      <p:sp>
        <p:nvSpPr>
          <p:cNvPr id="38915" name="Text Box 6"/>
          <p:cNvSpPr txBox="1">
            <a:spLocks noChangeArrowheads="1"/>
          </p:cNvSpPr>
          <p:nvPr/>
        </p:nvSpPr>
        <p:spPr bwMode="auto">
          <a:xfrm>
            <a:off x="495300" y="1295400"/>
            <a:ext cx="7639050" cy="2100263"/>
          </a:xfrm>
          <a:prstGeom prst="rect">
            <a:avLst/>
          </a:prstGeom>
          <a:noFill/>
          <a:ln w="9525">
            <a:noFill/>
            <a:miter lim="800000"/>
            <a:headEnd/>
            <a:tailEnd/>
          </a:ln>
        </p:spPr>
        <p:txBody>
          <a:bodyPr>
            <a:spAutoFit/>
          </a:bodyPr>
          <a:lstStyle/>
          <a:p>
            <a:pPr>
              <a:spcBef>
                <a:spcPct val="50000"/>
              </a:spcBef>
            </a:pPr>
            <a:r>
              <a:rPr lang="en-US" b="1"/>
              <a:t>Responsibilities of Network Layer :-</a:t>
            </a:r>
          </a:p>
          <a:p>
            <a:pPr>
              <a:spcBef>
                <a:spcPct val="50000"/>
              </a:spcBef>
              <a:buFontTx/>
              <a:buChar char="•"/>
            </a:pPr>
            <a:r>
              <a:rPr lang="en-US"/>
              <a:t>Logical Addressing</a:t>
            </a:r>
          </a:p>
          <a:p>
            <a:pPr>
              <a:spcBef>
                <a:spcPct val="50000"/>
              </a:spcBef>
              <a:buFontTx/>
              <a:buChar char="•"/>
            </a:pPr>
            <a:r>
              <a:rPr lang="en-US"/>
              <a:t>Routing</a:t>
            </a:r>
          </a:p>
          <a:p>
            <a:pPr>
              <a:spcBef>
                <a:spcPct val="50000"/>
              </a:spcBef>
              <a:buFontTx/>
              <a:buChar cha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Source – to - Destination</a:t>
            </a:r>
          </a:p>
        </p:txBody>
      </p:sp>
      <p:pic>
        <p:nvPicPr>
          <p:cNvPr id="38915" name="Picture 6"/>
          <p:cNvPicPr>
            <a:picLocks noGrp="1" noChangeAspect="1" noChangeArrowheads="1"/>
          </p:cNvPicPr>
          <p:nvPr>
            <p:ph idx="1"/>
          </p:nvPr>
        </p:nvPicPr>
        <p:blipFill>
          <a:blip r:embed="rId3"/>
          <a:srcRect/>
          <a:stretch>
            <a:fillRect/>
          </a:stretch>
        </p:blipFill>
        <p:spPr>
          <a:xfrm>
            <a:off x="715963" y="1014413"/>
            <a:ext cx="7761287" cy="5224462"/>
          </a:xfrm>
          <a:noFill/>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Source – to - Destination</a:t>
            </a:r>
          </a:p>
        </p:txBody>
      </p:sp>
      <p:sp>
        <p:nvSpPr>
          <p:cNvPr id="924677" name="Text Box 5"/>
          <p:cNvSpPr txBox="1">
            <a:spLocks noChangeArrowheads="1"/>
          </p:cNvSpPr>
          <p:nvPr/>
        </p:nvSpPr>
        <p:spPr bwMode="auto">
          <a:xfrm>
            <a:off x="0" y="1011238"/>
            <a:ext cx="1712913" cy="617537"/>
          </a:xfrm>
          <a:prstGeom prst="rect">
            <a:avLst/>
          </a:prstGeom>
          <a:solidFill>
            <a:schemeClr val="bg1"/>
          </a:solidFill>
          <a:ln w="38100">
            <a:solidFill>
              <a:srgbClr val="FF3300"/>
            </a:solidFill>
            <a:miter lim="800000"/>
            <a:headEnd/>
            <a:tailEnd/>
          </a:ln>
          <a:effectLst/>
        </p:spPr>
        <p:txBody>
          <a:bodyPr wrap="none">
            <a:spAutoFit/>
          </a:bodyPr>
          <a:lstStyle/>
          <a:p>
            <a:pPr>
              <a:defRPr/>
            </a:pPr>
            <a:r>
              <a:rPr lang="en-US" sz="3200" b="1" i="1">
                <a:effectLst>
                  <a:outerShdw blurRad="38100" dist="38100" dir="2700000" algn="tl">
                    <a:srgbClr val="C0C0C0"/>
                  </a:outerShdw>
                </a:effectLst>
                <a:cs typeface="+mn-cs"/>
              </a:rPr>
              <a:t>Example</a:t>
            </a:r>
          </a:p>
        </p:txBody>
      </p:sp>
      <p:sp>
        <p:nvSpPr>
          <p:cNvPr id="39940" name="Rectangle 6"/>
          <p:cNvSpPr>
            <a:spLocks noChangeArrowheads="1"/>
          </p:cNvSpPr>
          <p:nvPr/>
        </p:nvSpPr>
        <p:spPr bwMode="auto">
          <a:xfrm>
            <a:off x="84138" y="1841500"/>
            <a:ext cx="8774112" cy="4832350"/>
          </a:xfrm>
          <a:prstGeom prst="rect">
            <a:avLst/>
          </a:prstGeom>
          <a:noFill/>
          <a:ln w="9525">
            <a:noFill/>
            <a:miter lim="800000"/>
            <a:headEnd/>
            <a:tailEnd/>
          </a:ln>
        </p:spPr>
        <p:txBody>
          <a:bodyPr>
            <a:spAutoFit/>
          </a:bodyPr>
          <a:lstStyle/>
          <a:p>
            <a:pPr marL="400050" indent="-400050" algn="just">
              <a:spcBef>
                <a:spcPct val="50000"/>
              </a:spcBef>
              <a:buFont typeface="Arial" pitchFamily="34" charset="0"/>
              <a:buChar char="•"/>
            </a:pPr>
            <a:r>
              <a:rPr lang="en-US" sz="2800">
                <a:latin typeface="Times" pitchFamily="18" charset="0"/>
              </a:rPr>
              <a:t>In Figure, we want to send data from a node with network address A and physical address 10, located on one LAN, to a node with a network address P and physical address 95, located on another LAN. </a:t>
            </a:r>
          </a:p>
          <a:p>
            <a:pPr marL="400050" indent="-400050" algn="just">
              <a:spcBef>
                <a:spcPct val="50000"/>
              </a:spcBef>
              <a:buFont typeface="Arial" pitchFamily="34" charset="0"/>
              <a:buChar char="•"/>
            </a:pPr>
            <a:r>
              <a:rPr lang="en-US" sz="2800">
                <a:latin typeface="Times" pitchFamily="18" charset="0"/>
              </a:rPr>
              <a:t>Because the two devices are located on different networks, we cannot use physical addresses only; the physical addresses only have local jurisdiction. </a:t>
            </a:r>
          </a:p>
          <a:p>
            <a:pPr marL="400050" indent="-400050" algn="just">
              <a:spcBef>
                <a:spcPct val="50000"/>
              </a:spcBef>
              <a:buFont typeface="Arial" pitchFamily="34" charset="0"/>
              <a:buChar char="•"/>
            </a:pPr>
            <a:r>
              <a:rPr lang="en-US" sz="2800">
                <a:latin typeface="Times" pitchFamily="18" charset="0"/>
              </a:rPr>
              <a:t>What we need here are universal addresses that can pass through the LAN boundaries. The network (logical) addresses have this characteristic. </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Source – to - Destination</a:t>
            </a:r>
          </a:p>
        </p:txBody>
      </p:sp>
      <p:sp>
        <p:nvSpPr>
          <p:cNvPr id="925699" name="Text Box 3"/>
          <p:cNvSpPr txBox="1">
            <a:spLocks noChangeArrowheads="1"/>
          </p:cNvSpPr>
          <p:nvPr/>
        </p:nvSpPr>
        <p:spPr bwMode="auto">
          <a:xfrm>
            <a:off x="0" y="1011238"/>
            <a:ext cx="1712913" cy="617537"/>
          </a:xfrm>
          <a:prstGeom prst="rect">
            <a:avLst/>
          </a:prstGeom>
          <a:solidFill>
            <a:schemeClr val="bg1"/>
          </a:solidFill>
          <a:ln w="38100">
            <a:solidFill>
              <a:srgbClr val="FF3300"/>
            </a:solidFill>
            <a:miter lim="800000"/>
            <a:headEnd/>
            <a:tailEnd/>
          </a:ln>
          <a:effectLst/>
        </p:spPr>
        <p:txBody>
          <a:bodyPr wrap="none">
            <a:spAutoFit/>
          </a:bodyPr>
          <a:lstStyle/>
          <a:p>
            <a:pPr>
              <a:defRPr/>
            </a:pPr>
            <a:r>
              <a:rPr lang="en-US" sz="3200" b="1" i="1">
                <a:effectLst>
                  <a:outerShdw blurRad="38100" dist="38100" dir="2700000" algn="tl">
                    <a:srgbClr val="C0C0C0"/>
                  </a:outerShdw>
                </a:effectLst>
                <a:cs typeface="+mn-cs"/>
              </a:rPr>
              <a:t>Example</a:t>
            </a:r>
          </a:p>
        </p:txBody>
      </p:sp>
      <p:pic>
        <p:nvPicPr>
          <p:cNvPr id="40964" name="Picture 5"/>
          <p:cNvPicPr>
            <a:picLocks noGrp="1" noChangeAspect="1" noChangeArrowheads="1"/>
          </p:cNvPicPr>
          <p:nvPr>
            <p:ph idx="1"/>
          </p:nvPr>
        </p:nvPicPr>
        <p:blipFill>
          <a:blip r:embed="rId2"/>
          <a:srcRect/>
          <a:stretch>
            <a:fillRect/>
          </a:stretch>
        </p:blipFill>
        <p:spPr>
          <a:xfrm>
            <a:off x="2543175" y="1014413"/>
            <a:ext cx="4106863" cy="5224462"/>
          </a:xfrm>
          <a:noFill/>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Transport Layer</a:t>
            </a:r>
          </a:p>
        </p:txBody>
      </p:sp>
      <p:sp>
        <p:nvSpPr>
          <p:cNvPr id="41987" name="Rectangle 7"/>
          <p:cNvSpPr>
            <a:spLocks noChangeArrowheads="1"/>
          </p:cNvSpPr>
          <p:nvPr/>
        </p:nvSpPr>
        <p:spPr bwMode="auto">
          <a:xfrm>
            <a:off x="800100" y="995363"/>
            <a:ext cx="7543800" cy="954087"/>
          </a:xfrm>
          <a:prstGeom prst="rect">
            <a:avLst/>
          </a:prstGeom>
          <a:solidFill>
            <a:schemeClr val="bg1"/>
          </a:solidFill>
          <a:ln w="57150">
            <a:solidFill>
              <a:srgbClr val="FF0066"/>
            </a:solidFill>
            <a:miter lim="800000"/>
            <a:headEnd/>
            <a:tailEnd/>
          </a:ln>
        </p:spPr>
        <p:txBody>
          <a:bodyPr>
            <a:spAutoFit/>
          </a:bodyPr>
          <a:lstStyle/>
          <a:p>
            <a:pPr algn="just">
              <a:spcBef>
                <a:spcPts val="1200"/>
              </a:spcBef>
              <a:spcAft>
                <a:spcPts val="1000"/>
              </a:spcAft>
            </a:pPr>
            <a:r>
              <a:rPr lang="en-US" sz="2800" b="1" i="1"/>
              <a:t>The transport layer is responsible for delivery of a message from one process to another.</a:t>
            </a:r>
          </a:p>
        </p:txBody>
      </p:sp>
      <p:pic>
        <p:nvPicPr>
          <p:cNvPr id="41988" name="Picture 8"/>
          <p:cNvPicPr>
            <a:picLocks noGrp="1" noChangeAspect="1" noChangeArrowheads="1"/>
          </p:cNvPicPr>
          <p:nvPr>
            <p:ph idx="1"/>
          </p:nvPr>
        </p:nvPicPr>
        <p:blipFill>
          <a:blip r:embed="rId3"/>
          <a:srcRect/>
          <a:stretch>
            <a:fillRect/>
          </a:stretch>
        </p:blipFill>
        <p:spPr>
          <a:xfrm>
            <a:off x="434975" y="3387725"/>
            <a:ext cx="8709025" cy="2838450"/>
          </a:xfrm>
          <a:noFill/>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Transport Layer</a:t>
            </a:r>
          </a:p>
        </p:txBody>
      </p:sp>
      <p:sp>
        <p:nvSpPr>
          <p:cNvPr id="44035" name="Text Box 6"/>
          <p:cNvSpPr txBox="1">
            <a:spLocks noChangeArrowheads="1"/>
          </p:cNvSpPr>
          <p:nvPr/>
        </p:nvSpPr>
        <p:spPr bwMode="auto">
          <a:xfrm>
            <a:off x="381000" y="1257300"/>
            <a:ext cx="8420100" cy="4838700"/>
          </a:xfrm>
          <a:prstGeom prst="rect">
            <a:avLst/>
          </a:prstGeom>
          <a:noFill/>
          <a:ln w="9525">
            <a:noFill/>
            <a:miter lim="800000"/>
            <a:headEnd/>
            <a:tailEnd/>
          </a:ln>
        </p:spPr>
        <p:txBody>
          <a:bodyPr>
            <a:spAutoFit/>
          </a:bodyPr>
          <a:lstStyle/>
          <a:p>
            <a:pPr>
              <a:spcBef>
                <a:spcPct val="50000"/>
              </a:spcBef>
            </a:pPr>
            <a:r>
              <a:rPr lang="en-US" b="1"/>
              <a:t>Responsibilities of Transport Layer :-</a:t>
            </a:r>
          </a:p>
          <a:p>
            <a:pPr>
              <a:spcBef>
                <a:spcPct val="50000"/>
              </a:spcBef>
              <a:buFontTx/>
              <a:buChar char="•"/>
            </a:pPr>
            <a:r>
              <a:rPr lang="en-US"/>
              <a:t>Service-point addressing</a:t>
            </a:r>
          </a:p>
          <a:p>
            <a:pPr>
              <a:spcBef>
                <a:spcPct val="50000"/>
              </a:spcBef>
              <a:buFontTx/>
              <a:buChar char="•"/>
            </a:pPr>
            <a:r>
              <a:rPr lang="en-US"/>
              <a:t>Segmentation and reassembly</a:t>
            </a:r>
          </a:p>
          <a:p>
            <a:pPr>
              <a:spcBef>
                <a:spcPct val="50000"/>
              </a:spcBef>
              <a:buFontTx/>
              <a:buChar char="•"/>
            </a:pPr>
            <a:r>
              <a:rPr lang="en-US"/>
              <a:t>Connection control</a:t>
            </a:r>
          </a:p>
          <a:p>
            <a:pPr>
              <a:spcBef>
                <a:spcPct val="50000"/>
              </a:spcBef>
              <a:buFontTx/>
              <a:buChar char="•"/>
            </a:pPr>
            <a:r>
              <a:rPr lang="en-US"/>
              <a:t>Flow control</a:t>
            </a:r>
          </a:p>
          <a:p>
            <a:pPr>
              <a:spcBef>
                <a:spcPct val="50000"/>
              </a:spcBef>
              <a:buFontTx/>
              <a:buChar char="•"/>
            </a:pPr>
            <a:r>
              <a:rPr lang="en-US"/>
              <a:t>Error Control</a:t>
            </a:r>
          </a:p>
          <a:p>
            <a:pPr>
              <a:spcBef>
                <a:spcPct val="50000"/>
              </a:spcBef>
            </a:pPr>
            <a:endParaRPr lang="en-US"/>
          </a:p>
          <a:p>
            <a:pPr>
              <a:spcBef>
                <a:spcPct val="50000"/>
              </a:spcBef>
            </a:pPr>
            <a:endParaRPr lang="en-US"/>
          </a:p>
          <a:p>
            <a:pPr>
              <a:spcBef>
                <a:spcPct val="50000"/>
              </a:spcBef>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1466850" y="0"/>
            <a:ext cx="76771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Process to Process</a:t>
            </a:r>
          </a:p>
        </p:txBody>
      </p:sp>
      <p:pic>
        <p:nvPicPr>
          <p:cNvPr id="44035" name="Picture 6"/>
          <p:cNvPicPr>
            <a:picLocks noGrp="1" noChangeAspect="1" noChangeArrowheads="1"/>
          </p:cNvPicPr>
          <p:nvPr>
            <p:ph idx="1"/>
          </p:nvPr>
        </p:nvPicPr>
        <p:blipFill>
          <a:blip r:embed="rId2"/>
          <a:srcRect/>
          <a:stretch>
            <a:fillRect/>
          </a:stretch>
        </p:blipFill>
        <p:spPr>
          <a:xfrm>
            <a:off x="242888" y="2114550"/>
            <a:ext cx="8709025" cy="3022600"/>
          </a:xfrm>
          <a:noFill/>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66675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Process to Process</a:t>
            </a:r>
          </a:p>
        </p:txBody>
      </p:sp>
      <p:sp>
        <p:nvSpPr>
          <p:cNvPr id="930821" name="Text Box 5"/>
          <p:cNvSpPr txBox="1">
            <a:spLocks noChangeArrowheads="1"/>
          </p:cNvSpPr>
          <p:nvPr/>
        </p:nvSpPr>
        <p:spPr bwMode="auto">
          <a:xfrm>
            <a:off x="0" y="1030288"/>
            <a:ext cx="1814513" cy="617537"/>
          </a:xfrm>
          <a:prstGeom prst="rect">
            <a:avLst/>
          </a:prstGeom>
          <a:solidFill>
            <a:schemeClr val="bg1"/>
          </a:solidFill>
          <a:ln w="38100">
            <a:solidFill>
              <a:srgbClr val="FF3300"/>
            </a:solidFill>
            <a:miter lim="800000"/>
            <a:headEnd/>
            <a:tailEnd/>
          </a:ln>
          <a:effectLst/>
        </p:spPr>
        <p:txBody>
          <a:bodyPr wrap="none">
            <a:spAutoFit/>
          </a:bodyPr>
          <a:lstStyle/>
          <a:p>
            <a:pPr>
              <a:defRPr/>
            </a:pPr>
            <a:r>
              <a:rPr lang="en-US" sz="3200" b="1" i="1">
                <a:effectLst>
                  <a:outerShdw blurRad="38100" dist="38100" dir="2700000" algn="tl">
                    <a:srgbClr val="C0C0C0"/>
                  </a:outerShdw>
                </a:effectLst>
                <a:cs typeface="+mn-cs"/>
              </a:rPr>
              <a:t>Example </a:t>
            </a:r>
          </a:p>
        </p:txBody>
      </p:sp>
      <p:sp>
        <p:nvSpPr>
          <p:cNvPr id="45060" name="Rectangle 6"/>
          <p:cNvSpPr>
            <a:spLocks noChangeArrowheads="1"/>
          </p:cNvSpPr>
          <p:nvPr/>
        </p:nvSpPr>
        <p:spPr bwMode="auto">
          <a:xfrm>
            <a:off x="84138" y="1860550"/>
            <a:ext cx="8458200" cy="4616450"/>
          </a:xfrm>
          <a:prstGeom prst="rect">
            <a:avLst/>
          </a:prstGeom>
          <a:noFill/>
          <a:ln w="9525">
            <a:noFill/>
            <a:miter lim="800000"/>
            <a:headEnd/>
            <a:tailEnd/>
          </a:ln>
        </p:spPr>
        <p:txBody>
          <a:bodyPr>
            <a:spAutoFit/>
          </a:bodyPr>
          <a:lstStyle/>
          <a:p>
            <a:pPr marL="457200" indent="-400050" algn="just">
              <a:spcBef>
                <a:spcPct val="50000"/>
              </a:spcBef>
              <a:buFont typeface="Arial" pitchFamily="34" charset="0"/>
              <a:buChar char="•"/>
            </a:pPr>
            <a:r>
              <a:rPr lang="en-US" sz="2800">
                <a:latin typeface="Times" pitchFamily="18" charset="0"/>
              </a:rPr>
              <a:t>Figure, shows an example of transport layer communication. Data coming from the upper layers have port addresses j and k (j is the address of the sending process, and k is the address of the receiving process). </a:t>
            </a:r>
          </a:p>
          <a:p>
            <a:pPr marL="457200" indent="-400050" algn="just">
              <a:spcBef>
                <a:spcPct val="50000"/>
              </a:spcBef>
              <a:buFont typeface="Arial" pitchFamily="34" charset="0"/>
              <a:buChar char="•"/>
            </a:pPr>
            <a:r>
              <a:rPr lang="en-US" sz="2800">
                <a:latin typeface="Times" pitchFamily="18" charset="0"/>
              </a:rPr>
              <a:t>Since the data size is larger than the network layer can handle, the data are split into two packets, each packet retaining the port addresses (j and k). Then in the network layer, network addresses (A and P) are added to each packet.</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66675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Process to Process</a:t>
            </a:r>
          </a:p>
        </p:txBody>
      </p:sp>
      <p:sp>
        <p:nvSpPr>
          <p:cNvPr id="931843" name="Text Box 3"/>
          <p:cNvSpPr txBox="1">
            <a:spLocks noChangeArrowheads="1"/>
          </p:cNvSpPr>
          <p:nvPr/>
        </p:nvSpPr>
        <p:spPr bwMode="auto">
          <a:xfrm>
            <a:off x="0" y="915988"/>
            <a:ext cx="1814513" cy="617537"/>
          </a:xfrm>
          <a:prstGeom prst="rect">
            <a:avLst/>
          </a:prstGeom>
          <a:solidFill>
            <a:schemeClr val="bg1"/>
          </a:solidFill>
          <a:ln w="38100">
            <a:solidFill>
              <a:srgbClr val="FF3300"/>
            </a:solidFill>
            <a:miter lim="800000"/>
            <a:headEnd/>
            <a:tailEnd/>
          </a:ln>
          <a:effectLst/>
        </p:spPr>
        <p:txBody>
          <a:bodyPr wrap="none">
            <a:spAutoFit/>
          </a:bodyPr>
          <a:lstStyle/>
          <a:p>
            <a:pPr>
              <a:defRPr/>
            </a:pPr>
            <a:r>
              <a:rPr lang="en-US" sz="3200" b="1" i="1">
                <a:effectLst>
                  <a:outerShdw blurRad="38100" dist="38100" dir="2700000" algn="tl">
                    <a:srgbClr val="C0C0C0"/>
                  </a:outerShdw>
                </a:effectLst>
                <a:cs typeface="+mn-cs"/>
              </a:rPr>
              <a:t>Example </a:t>
            </a:r>
          </a:p>
        </p:txBody>
      </p:sp>
      <p:pic>
        <p:nvPicPr>
          <p:cNvPr id="46084" name="Picture 5"/>
          <p:cNvPicPr>
            <a:picLocks noGrp="1" noChangeAspect="1" noChangeArrowheads="1"/>
          </p:cNvPicPr>
          <p:nvPr>
            <p:ph idx="1"/>
          </p:nvPr>
        </p:nvPicPr>
        <p:blipFill>
          <a:blip r:embed="rId2"/>
          <a:srcRect/>
          <a:stretch>
            <a:fillRect/>
          </a:stretch>
        </p:blipFill>
        <p:spPr>
          <a:xfrm>
            <a:off x="434975" y="1550988"/>
            <a:ext cx="8709025" cy="4721225"/>
          </a:xfrm>
          <a:noFill/>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xfrm>
            <a:off x="66675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Session Layer</a:t>
            </a:r>
          </a:p>
        </p:txBody>
      </p:sp>
      <p:sp>
        <p:nvSpPr>
          <p:cNvPr id="47107" name="Text Box 3"/>
          <p:cNvSpPr txBox="1">
            <a:spLocks noChangeArrowheads="1"/>
          </p:cNvSpPr>
          <p:nvPr/>
        </p:nvSpPr>
        <p:spPr bwMode="auto">
          <a:xfrm>
            <a:off x="0" y="2725738"/>
            <a:ext cx="9144000" cy="1104900"/>
          </a:xfrm>
          <a:prstGeom prst="rect">
            <a:avLst/>
          </a:prstGeom>
          <a:solidFill>
            <a:schemeClr val="bg1"/>
          </a:solidFill>
          <a:ln w="38100">
            <a:solidFill>
              <a:srgbClr val="FF3300"/>
            </a:solidFill>
            <a:miter lim="800000"/>
            <a:headEnd/>
            <a:tailEnd/>
          </a:ln>
        </p:spPr>
        <p:txBody>
          <a:bodyPr>
            <a:spAutoFit/>
          </a:bodyPr>
          <a:lstStyle/>
          <a:p>
            <a:pPr algn="ctr"/>
            <a:r>
              <a:rPr lang="en-US" sz="3200" b="1" i="1"/>
              <a:t>The session layer is responsible for dialog control and synchronization.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228600"/>
            <a:ext cx="6781800" cy="685800"/>
          </a:xfrm>
        </p:spPr>
        <p:txBody>
          <a:bodyPr/>
          <a:lstStyle/>
          <a:p>
            <a:pPr>
              <a:buNone/>
            </a:pPr>
            <a:r>
              <a:rPr lang="en-US" sz="3200" b="1" dirty="0">
                <a:solidFill>
                  <a:srgbClr val="FBEF03"/>
                </a:solidFill>
                <a:latin typeface="+mj-lt"/>
              </a:rPr>
              <a:t>Overview (cont..)</a:t>
            </a:r>
          </a:p>
        </p:txBody>
      </p:sp>
      <p:sp>
        <p:nvSpPr>
          <p:cNvPr id="4" name="TextBox 3"/>
          <p:cNvSpPr txBox="1"/>
          <p:nvPr/>
        </p:nvSpPr>
        <p:spPr>
          <a:xfrm>
            <a:off x="152400" y="1066800"/>
            <a:ext cx="8610600" cy="3754874"/>
          </a:xfrm>
          <a:prstGeom prst="rect">
            <a:avLst/>
          </a:prstGeom>
          <a:noFill/>
        </p:spPr>
        <p:txBody>
          <a:bodyPr wrap="square" rtlCol="0">
            <a:spAutoFit/>
          </a:bodyPr>
          <a:lstStyle/>
          <a:p>
            <a:pPr algn="ctr"/>
            <a:r>
              <a:rPr lang="en-US" sz="2200" dirty="0">
                <a:latin typeface="+mj-lt"/>
              </a:rPr>
              <a:t>UNIT-3</a:t>
            </a:r>
          </a:p>
          <a:p>
            <a:pPr>
              <a:buFont typeface="Arial" pitchFamily="34" charset="0"/>
              <a:buChar char="•"/>
            </a:pPr>
            <a:r>
              <a:rPr lang="en-IN" dirty="0"/>
              <a:t>Network Layer</a:t>
            </a:r>
          </a:p>
          <a:p>
            <a:pPr lvl="1">
              <a:buFont typeface="Arial" pitchFamily="34" charset="0"/>
              <a:buChar char="•"/>
            </a:pPr>
            <a:r>
              <a:rPr lang="en-US" dirty="0"/>
              <a:t>Functions of network layer</a:t>
            </a:r>
          </a:p>
          <a:p>
            <a:pPr lvl="1">
              <a:buFont typeface="Arial" pitchFamily="34" charset="0"/>
              <a:buChar char="•"/>
            </a:pPr>
            <a:r>
              <a:rPr lang="en-US" dirty="0"/>
              <a:t> lPv4: Classful &amp; classless addressing, </a:t>
            </a:r>
          </a:p>
          <a:p>
            <a:pPr lvl="1">
              <a:buFont typeface="Arial" pitchFamily="34" charset="0"/>
              <a:buChar char="•"/>
            </a:pPr>
            <a:r>
              <a:rPr lang="en-US" dirty="0"/>
              <a:t>Routing algorithms, </a:t>
            </a:r>
            <a:r>
              <a:rPr lang="en-US" dirty="0" err="1"/>
              <a:t>lP</a:t>
            </a:r>
            <a:r>
              <a:rPr lang="en-US" dirty="0"/>
              <a:t> packet format</a:t>
            </a:r>
          </a:p>
          <a:p>
            <a:pPr lvl="1">
              <a:buFont typeface="Arial" pitchFamily="34" charset="0"/>
              <a:buChar char="•"/>
            </a:pPr>
            <a:r>
              <a:rPr lang="en-US" dirty="0" err="1"/>
              <a:t>lPvS</a:t>
            </a:r>
            <a:r>
              <a:rPr lang="en-US" dirty="0"/>
              <a:t>: addressing, neighbor discovery, address auto configuration</a:t>
            </a:r>
            <a:endParaRPr lang="en-US" dirty="0">
              <a:latin typeface="+mj-lt"/>
            </a:endParaRPr>
          </a:p>
          <a:p>
            <a:pPr>
              <a:buFont typeface="Arial" pitchFamily="34" charset="0"/>
              <a:buChar char="•"/>
            </a:pPr>
            <a:r>
              <a:rPr lang="en-US" dirty="0"/>
              <a:t>Mobile </a:t>
            </a:r>
            <a:r>
              <a:rPr lang="en-US" dirty="0" err="1"/>
              <a:t>lP</a:t>
            </a:r>
            <a:endParaRPr lang="en-US" dirty="0"/>
          </a:p>
          <a:p>
            <a:pPr lvl="1">
              <a:buFont typeface="Arial" pitchFamily="34" charset="0"/>
              <a:buChar char="•"/>
            </a:pPr>
            <a:r>
              <a:rPr lang="en-US" dirty="0"/>
              <a:t>Mobility in networks, </a:t>
            </a:r>
          </a:p>
          <a:p>
            <a:pPr lvl="1">
              <a:buFont typeface="Arial" pitchFamily="34" charset="0"/>
              <a:buChar char="•"/>
            </a:pPr>
            <a:r>
              <a:rPr lang="en-US" dirty="0" err="1"/>
              <a:t>lP</a:t>
            </a:r>
            <a:r>
              <a:rPr lang="en-US" dirty="0"/>
              <a:t> Multicasting (Source based tree &amp; Group shared tree)</a:t>
            </a:r>
            <a:endParaRPr lang="en-US" dirty="0">
              <a:latin typeface="+mj-lt"/>
            </a:endParaRPr>
          </a:p>
        </p:txBody>
      </p:sp>
    </p:spTree>
    <p:extLst>
      <p:ext uri="{BB962C8B-B14F-4D97-AF65-F5344CB8AC3E}">
        <p14:creationId xmlns:p14="http://schemas.microsoft.com/office/powerpoint/2010/main" val="1887169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66675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Presentation Layer</a:t>
            </a:r>
          </a:p>
        </p:txBody>
      </p:sp>
      <p:sp>
        <p:nvSpPr>
          <p:cNvPr id="48131" name="Text Box 3"/>
          <p:cNvSpPr txBox="1">
            <a:spLocks noChangeArrowheads="1"/>
          </p:cNvSpPr>
          <p:nvPr/>
        </p:nvSpPr>
        <p:spPr bwMode="auto">
          <a:xfrm>
            <a:off x="0" y="2725738"/>
            <a:ext cx="9144000" cy="1104900"/>
          </a:xfrm>
          <a:prstGeom prst="rect">
            <a:avLst/>
          </a:prstGeom>
          <a:solidFill>
            <a:schemeClr val="bg1"/>
          </a:solidFill>
          <a:ln w="38100">
            <a:solidFill>
              <a:srgbClr val="FF3300"/>
            </a:solidFill>
            <a:miter lim="800000"/>
            <a:headEnd/>
            <a:tailEnd/>
          </a:ln>
        </p:spPr>
        <p:txBody>
          <a:bodyPr>
            <a:spAutoFit/>
          </a:bodyPr>
          <a:lstStyle/>
          <a:p>
            <a:pPr algn="ctr"/>
            <a:r>
              <a:rPr lang="en-US" sz="3200" b="1" i="1"/>
              <a:t>The presentation layer is responsible for translation, compression, and encryption.</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66675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Application Layer</a:t>
            </a:r>
          </a:p>
        </p:txBody>
      </p:sp>
      <p:pic>
        <p:nvPicPr>
          <p:cNvPr id="49155" name="Picture 6"/>
          <p:cNvPicPr>
            <a:picLocks noGrp="1" noChangeAspect="1" noChangeArrowheads="1"/>
          </p:cNvPicPr>
          <p:nvPr>
            <p:ph idx="1"/>
          </p:nvPr>
        </p:nvPicPr>
        <p:blipFill>
          <a:blip r:embed="rId2"/>
          <a:srcRect/>
          <a:stretch>
            <a:fillRect/>
          </a:stretch>
        </p:blipFill>
        <p:spPr>
          <a:xfrm>
            <a:off x="0" y="2225675"/>
            <a:ext cx="8899525" cy="4248150"/>
          </a:xfrm>
          <a:noFill/>
        </p:spPr>
      </p:pic>
      <p:sp>
        <p:nvSpPr>
          <p:cNvPr id="49156" name="Rectangle 8"/>
          <p:cNvSpPr>
            <a:spLocks noChangeArrowheads="1"/>
          </p:cNvSpPr>
          <p:nvPr/>
        </p:nvSpPr>
        <p:spPr bwMode="auto">
          <a:xfrm>
            <a:off x="914400" y="995363"/>
            <a:ext cx="7543800" cy="1247775"/>
          </a:xfrm>
          <a:prstGeom prst="rect">
            <a:avLst/>
          </a:prstGeom>
          <a:solidFill>
            <a:schemeClr val="bg1"/>
          </a:solidFill>
          <a:ln w="57150">
            <a:solidFill>
              <a:srgbClr val="FF0066"/>
            </a:solidFill>
            <a:miter lim="800000"/>
            <a:headEnd/>
            <a:tailEnd/>
          </a:ln>
        </p:spPr>
        <p:txBody>
          <a:bodyPr>
            <a:spAutoFit/>
          </a:bodyPr>
          <a:lstStyle/>
          <a:p>
            <a:pPr algn="ctr">
              <a:spcBef>
                <a:spcPts val="1200"/>
              </a:spcBef>
              <a:spcAft>
                <a:spcPts val="1000"/>
              </a:spcAft>
            </a:pPr>
            <a:r>
              <a:rPr lang="en-US" sz="3600" b="1" i="1"/>
              <a:t>The application layer is responsible for providing services to the user.</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66675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Application Layer</a:t>
            </a:r>
          </a:p>
        </p:txBody>
      </p:sp>
      <p:sp>
        <p:nvSpPr>
          <p:cNvPr id="51203" name="Text Box 6"/>
          <p:cNvSpPr txBox="1">
            <a:spLocks noChangeArrowheads="1"/>
          </p:cNvSpPr>
          <p:nvPr/>
        </p:nvSpPr>
        <p:spPr bwMode="auto">
          <a:xfrm>
            <a:off x="361950" y="1295400"/>
            <a:ext cx="8324850" cy="2647950"/>
          </a:xfrm>
          <a:prstGeom prst="rect">
            <a:avLst/>
          </a:prstGeom>
          <a:noFill/>
          <a:ln w="9525">
            <a:noFill/>
            <a:miter lim="800000"/>
            <a:headEnd/>
            <a:tailEnd/>
          </a:ln>
        </p:spPr>
        <p:txBody>
          <a:bodyPr>
            <a:spAutoFit/>
          </a:bodyPr>
          <a:lstStyle/>
          <a:p>
            <a:pPr>
              <a:spcBef>
                <a:spcPct val="50000"/>
              </a:spcBef>
            </a:pPr>
            <a:r>
              <a:rPr lang="en-US" b="1"/>
              <a:t>Services provided by the Application Layer :-</a:t>
            </a:r>
          </a:p>
          <a:p>
            <a:pPr>
              <a:spcBef>
                <a:spcPct val="50000"/>
              </a:spcBef>
              <a:buFontTx/>
              <a:buChar char="•"/>
            </a:pPr>
            <a:r>
              <a:rPr lang="en-US"/>
              <a:t>Network virtual terminal</a:t>
            </a:r>
          </a:p>
          <a:p>
            <a:pPr>
              <a:spcBef>
                <a:spcPct val="50000"/>
              </a:spcBef>
              <a:buFontTx/>
              <a:buChar char="•"/>
            </a:pPr>
            <a:r>
              <a:rPr lang="en-US"/>
              <a:t>File transfer, access and management</a:t>
            </a:r>
          </a:p>
          <a:p>
            <a:pPr>
              <a:spcBef>
                <a:spcPct val="50000"/>
              </a:spcBef>
              <a:buFontTx/>
              <a:buChar char="•"/>
            </a:pPr>
            <a:r>
              <a:rPr lang="en-US"/>
              <a:t>Mail services</a:t>
            </a:r>
          </a:p>
          <a:p>
            <a:pPr>
              <a:spcBef>
                <a:spcPct val="50000"/>
              </a:spcBef>
              <a:buFontTx/>
              <a:buChar char="•"/>
            </a:pPr>
            <a:r>
              <a:rPr lang="en-US"/>
              <a:t>Directory services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66675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Summary of Layers</a:t>
            </a:r>
          </a:p>
        </p:txBody>
      </p:sp>
      <p:pic>
        <p:nvPicPr>
          <p:cNvPr id="51203" name="Picture 6"/>
          <p:cNvPicPr>
            <a:picLocks noGrp="1" noChangeAspect="1" noChangeArrowheads="1"/>
          </p:cNvPicPr>
          <p:nvPr>
            <p:ph idx="1"/>
          </p:nvPr>
        </p:nvPicPr>
        <p:blipFill>
          <a:blip r:embed="rId2"/>
          <a:srcRect/>
          <a:stretch>
            <a:fillRect/>
          </a:stretch>
        </p:blipFill>
        <p:spPr>
          <a:xfrm>
            <a:off x="434975" y="1911350"/>
            <a:ext cx="8709025" cy="2782888"/>
          </a:xfrm>
          <a:noFill/>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bwMode="auto">
          <a:xfrm>
            <a:off x="66675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   OSI Model</a:t>
            </a:r>
          </a:p>
        </p:txBody>
      </p:sp>
      <p:pic>
        <p:nvPicPr>
          <p:cNvPr id="52227" name="Picture 5"/>
          <p:cNvPicPr>
            <a:picLocks noGrp="1" noChangeAspect="1" noChangeArrowheads="1"/>
          </p:cNvPicPr>
          <p:nvPr>
            <p:ph idx="1"/>
          </p:nvPr>
        </p:nvPicPr>
        <p:blipFill>
          <a:blip r:embed="rId2"/>
          <a:srcRect/>
          <a:stretch>
            <a:fillRect/>
          </a:stretch>
        </p:blipFill>
        <p:spPr>
          <a:xfrm>
            <a:off x="2230438" y="1419225"/>
            <a:ext cx="4733925" cy="4413250"/>
          </a:xfrm>
          <a:noFill/>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bwMode="auto">
          <a:xfrm>
            <a:off x="45720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OSI Model</a:t>
            </a:r>
          </a:p>
        </p:txBody>
      </p:sp>
      <p:pic>
        <p:nvPicPr>
          <p:cNvPr id="53251" name="Picture 3"/>
          <p:cNvPicPr>
            <a:picLocks noGrp="1" noChangeAspect="1" noChangeArrowheads="1"/>
          </p:cNvPicPr>
          <p:nvPr>
            <p:ph sz="half" idx="2"/>
          </p:nvPr>
        </p:nvPicPr>
        <p:blipFill>
          <a:blip r:embed="rId2"/>
          <a:srcRect/>
          <a:stretch>
            <a:fillRect/>
          </a:stretch>
        </p:blipFill>
        <p:spPr>
          <a:xfrm>
            <a:off x="0" y="1125538"/>
            <a:ext cx="8888413" cy="5178425"/>
          </a:xfrm>
          <a:noFill/>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xfrm>
            <a:off x="45720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OSI Model</a:t>
            </a:r>
          </a:p>
        </p:txBody>
      </p:sp>
      <p:graphicFrame>
        <p:nvGraphicFramePr>
          <p:cNvPr id="936963" name="Group 3"/>
          <p:cNvGraphicFramePr>
            <a:graphicFrameLocks noGrp="1"/>
          </p:cNvGraphicFramePr>
          <p:nvPr>
            <p:ph idx="1"/>
          </p:nvPr>
        </p:nvGraphicFramePr>
        <p:xfrm>
          <a:off x="242888" y="1014413"/>
          <a:ext cx="8709025" cy="5049838"/>
        </p:xfrm>
        <a:graphic>
          <a:graphicData uri="http://schemas.openxmlformats.org/drawingml/2006/table">
            <a:tbl>
              <a:tblPr/>
              <a:tblGrid>
                <a:gridCol w="4354512">
                  <a:extLst>
                    <a:ext uri="{9D8B030D-6E8A-4147-A177-3AD203B41FA5}">
                      <a16:colId xmlns:a16="http://schemas.microsoft.com/office/drawing/2014/main" val="20000"/>
                    </a:ext>
                  </a:extLst>
                </a:gridCol>
                <a:gridCol w="4354513">
                  <a:extLst>
                    <a:ext uri="{9D8B030D-6E8A-4147-A177-3AD203B41FA5}">
                      <a16:colId xmlns:a16="http://schemas.microsoft.com/office/drawing/2014/main" val="20001"/>
                    </a:ext>
                  </a:extLst>
                </a:gridCol>
              </a:tblGrid>
              <a:tr h="18272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Physical layer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pitchFamily="34" charset="0"/>
                        </a:rPr>
                        <a:t>Deals with the mechanical and electrical specification of the interface and transmission media.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25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Data Link Layer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pitchFamily="34" charset="0"/>
                        </a:rPr>
                        <a:t>Transforms the physical layer, to a reliable link and is responsible for node-to-node delivery.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97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Network Layer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pitchFamily="34" charset="0"/>
                        </a:rPr>
                        <a:t>Responsible for the source-to-destination delivery of a packet across multiple links.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xfrm>
            <a:off x="45720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OSI Model</a:t>
            </a:r>
          </a:p>
        </p:txBody>
      </p:sp>
      <p:graphicFrame>
        <p:nvGraphicFramePr>
          <p:cNvPr id="937987" name="Group 3"/>
          <p:cNvGraphicFramePr>
            <a:graphicFrameLocks noGrp="1"/>
          </p:cNvGraphicFramePr>
          <p:nvPr>
            <p:ph idx="1"/>
          </p:nvPr>
        </p:nvGraphicFramePr>
        <p:xfrm>
          <a:off x="242888" y="1014413"/>
          <a:ext cx="8709025" cy="5070476"/>
        </p:xfrm>
        <a:graphic>
          <a:graphicData uri="http://schemas.openxmlformats.org/drawingml/2006/table">
            <a:tbl>
              <a:tblPr/>
              <a:tblGrid>
                <a:gridCol w="4354512">
                  <a:extLst>
                    <a:ext uri="{9D8B030D-6E8A-4147-A177-3AD203B41FA5}">
                      <a16:colId xmlns:a16="http://schemas.microsoft.com/office/drawing/2014/main" val="20000"/>
                    </a:ext>
                  </a:extLst>
                </a:gridCol>
                <a:gridCol w="4354513">
                  <a:extLst>
                    <a:ext uri="{9D8B030D-6E8A-4147-A177-3AD203B41FA5}">
                      <a16:colId xmlns:a16="http://schemas.microsoft.com/office/drawing/2014/main" val="20001"/>
                    </a:ext>
                  </a:extLst>
                </a:gridCol>
              </a:tblGrid>
              <a:tr h="157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Transport Layer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pitchFamily="34" charset="0"/>
                        </a:rPr>
                        <a:t>Responsible for the source-to-destination (end-to-end) delivery of the entire message.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66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Session Layer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pitchFamily="34" charset="0"/>
                        </a:rPr>
                        <a:t>It establishes, maintains and synchronizes the interaction between communicating systems.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33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Presentation Layer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pitchFamily="34" charset="0"/>
                        </a:rPr>
                        <a:t>It concerns with the syntax and semantics of the information between two systems.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476250" y="0"/>
            <a:ext cx="8229600" cy="639763"/>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OSI Model</a:t>
            </a:r>
          </a:p>
        </p:txBody>
      </p:sp>
      <p:graphicFrame>
        <p:nvGraphicFramePr>
          <p:cNvPr id="939011" name="Group 3"/>
          <p:cNvGraphicFramePr>
            <a:graphicFrameLocks noGrp="1"/>
          </p:cNvGraphicFramePr>
          <p:nvPr>
            <p:ph idx="1"/>
          </p:nvPr>
        </p:nvGraphicFramePr>
        <p:xfrm>
          <a:off x="0" y="2481263"/>
          <a:ext cx="8709025" cy="1920240"/>
        </p:xfrm>
        <a:graphic>
          <a:graphicData uri="http://schemas.openxmlformats.org/drawingml/2006/table">
            <a:tbl>
              <a:tblPr/>
              <a:tblGrid>
                <a:gridCol w="4354513">
                  <a:extLst>
                    <a:ext uri="{9D8B030D-6E8A-4147-A177-3AD203B41FA5}">
                      <a16:colId xmlns:a16="http://schemas.microsoft.com/office/drawing/2014/main" val="20000"/>
                    </a:ext>
                  </a:extLst>
                </a:gridCol>
                <a:gridCol w="4354512">
                  <a:extLst>
                    <a:ext uri="{9D8B030D-6E8A-4147-A177-3AD203B41FA5}">
                      <a16:colId xmlns:a16="http://schemas.microsoft.com/office/drawing/2014/main" val="20001"/>
                    </a:ext>
                  </a:extLst>
                </a:gridCol>
              </a:tblGrid>
              <a:tr h="157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Application Layer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pitchFamily="34" charset="0"/>
                        </a:rPr>
                        <a:t>It provides user interfaces and support for services such as E-Mail, Remote Login and other types of Distributed Information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xfrm>
            <a:off x="47625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Reference Models</a:t>
            </a:r>
          </a:p>
        </p:txBody>
      </p:sp>
      <p:sp>
        <p:nvSpPr>
          <p:cNvPr id="57347" name="Rectangle 3"/>
          <p:cNvSpPr>
            <a:spLocks noGrp="1" noChangeArrowheads="1"/>
          </p:cNvSpPr>
          <p:nvPr>
            <p:ph type="body" idx="1"/>
          </p:nvPr>
        </p:nvSpPr>
        <p:spPr>
          <a:xfrm>
            <a:off x="663575" y="1619250"/>
            <a:ext cx="8480425" cy="4933950"/>
          </a:xfrm>
        </p:spPr>
        <p:txBody>
          <a:bodyPr/>
          <a:lstStyle/>
          <a:p>
            <a:pPr marL="609600" indent="-609600" eaLnBrk="1" hangingPunct="1"/>
            <a:r>
              <a:rPr lang="en-US">
                <a:latin typeface="Times New Roman" pitchFamily="18" charset="0"/>
                <a:ea typeface="SimSun-ExtB" pitchFamily="49" charset="-122"/>
                <a:cs typeface="Times New Roman" pitchFamily="18" charset="0"/>
              </a:rPr>
              <a:t>The OSI Reference Model</a:t>
            </a:r>
          </a:p>
          <a:p>
            <a:pPr marL="609600" indent="-609600" eaLnBrk="1" hangingPunct="1"/>
            <a:r>
              <a:rPr lang="en-US">
                <a:latin typeface="Times New Roman" pitchFamily="18" charset="0"/>
                <a:ea typeface="SimSun-ExtB" pitchFamily="49" charset="-122"/>
                <a:cs typeface="Times New Roman" pitchFamily="18" charset="0"/>
              </a:rPr>
              <a:t>The TCP/IP Reference Model</a:t>
            </a:r>
          </a:p>
          <a:p>
            <a:pPr marL="609600" indent="-609600" eaLnBrk="1" hangingPunct="1"/>
            <a:r>
              <a:rPr lang="en-US">
                <a:latin typeface="Times New Roman" pitchFamily="18" charset="0"/>
                <a:ea typeface="SimSun-ExtB" pitchFamily="49" charset="-122"/>
                <a:cs typeface="Times New Roman" pitchFamily="18" charset="0"/>
              </a:rPr>
              <a:t>A Comparison of OSI and TCP/IP </a:t>
            </a:r>
          </a:p>
          <a:p>
            <a:pPr marL="609600" indent="-609600" eaLnBrk="1" hangingPunct="1"/>
            <a:r>
              <a:rPr lang="en-US">
                <a:latin typeface="Times New Roman" pitchFamily="18" charset="0"/>
                <a:ea typeface="SimSun-ExtB" pitchFamily="49" charset="-122"/>
                <a:cs typeface="Times New Roman" pitchFamily="18" charset="0"/>
              </a:rPr>
              <a:t>A Critique of the OSI Model and Protocols</a:t>
            </a:r>
          </a:p>
          <a:p>
            <a:pPr marL="609600" indent="-609600" eaLnBrk="1" hangingPunct="1"/>
            <a:r>
              <a:rPr lang="en-US">
                <a:latin typeface="Times New Roman" pitchFamily="18" charset="0"/>
                <a:ea typeface="SimSun-ExtB" pitchFamily="49" charset="-122"/>
                <a:cs typeface="Times New Roman" pitchFamily="18" charset="0"/>
              </a:rPr>
              <a:t>A Critique of the TCP/IP Reference Model</a:t>
            </a:r>
          </a:p>
          <a:p>
            <a:pPr marL="609600" indent="-609600" eaLnBrk="1" hangingPunct="1"/>
            <a:endParaRPr lang="en-US" sz="3200">
              <a:latin typeface="Times New Roman" pitchFamily="18" charset="0"/>
              <a:ea typeface="SimSun-ExtB" pitchFamily="49" charset="-122"/>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228600"/>
            <a:ext cx="6781800" cy="685800"/>
          </a:xfrm>
        </p:spPr>
        <p:txBody>
          <a:bodyPr/>
          <a:lstStyle/>
          <a:p>
            <a:pPr>
              <a:buNone/>
            </a:pPr>
            <a:r>
              <a:rPr lang="en-US" sz="3200" b="1" dirty="0">
                <a:solidFill>
                  <a:srgbClr val="FBEF03"/>
                </a:solidFill>
                <a:latin typeface="+mj-lt"/>
              </a:rPr>
              <a:t>Overview (cont..)</a:t>
            </a:r>
          </a:p>
        </p:txBody>
      </p:sp>
      <p:sp>
        <p:nvSpPr>
          <p:cNvPr id="4" name="TextBox 3"/>
          <p:cNvSpPr txBox="1"/>
          <p:nvPr/>
        </p:nvSpPr>
        <p:spPr>
          <a:xfrm>
            <a:off x="152400" y="1066800"/>
            <a:ext cx="8610600" cy="3385542"/>
          </a:xfrm>
          <a:prstGeom prst="rect">
            <a:avLst/>
          </a:prstGeom>
          <a:noFill/>
        </p:spPr>
        <p:txBody>
          <a:bodyPr wrap="square" rtlCol="0">
            <a:spAutoFit/>
          </a:bodyPr>
          <a:lstStyle/>
          <a:p>
            <a:pPr algn="ctr"/>
            <a:r>
              <a:rPr lang="en-US" sz="2200" dirty="0">
                <a:latin typeface="+mj-lt"/>
              </a:rPr>
              <a:t>UNIT-4 </a:t>
            </a:r>
          </a:p>
          <a:p>
            <a:pPr>
              <a:buFont typeface="Arial" pitchFamily="34" charset="0"/>
              <a:buChar char="•"/>
            </a:pPr>
            <a:r>
              <a:rPr lang="en-IN" dirty="0"/>
              <a:t>Transport Layer: </a:t>
            </a:r>
          </a:p>
          <a:p>
            <a:pPr lvl="1">
              <a:buFont typeface="Arial" pitchFamily="34" charset="0"/>
              <a:buChar char="•"/>
            </a:pPr>
            <a:r>
              <a:rPr lang="en-IN" dirty="0"/>
              <a:t>Transport layer functions</a:t>
            </a:r>
          </a:p>
          <a:p>
            <a:pPr lvl="1">
              <a:buFont typeface="Arial" pitchFamily="34" charset="0"/>
              <a:buChar char="•"/>
            </a:pPr>
            <a:r>
              <a:rPr lang="en-IN" dirty="0"/>
              <a:t>Transport layer </a:t>
            </a:r>
            <a:r>
              <a:rPr lang="en-IN" dirty="0" err="1"/>
              <a:t>protocols:UDP</a:t>
            </a:r>
            <a:r>
              <a:rPr lang="en-IN" dirty="0"/>
              <a:t>, TCP</a:t>
            </a:r>
          </a:p>
          <a:p>
            <a:pPr lvl="1">
              <a:buFont typeface="Arial" pitchFamily="34" charset="0"/>
              <a:buChar char="•"/>
            </a:pPr>
            <a:r>
              <a:rPr lang="en-IN" dirty="0"/>
              <a:t>Connection management, flow control, error control and congestion control. </a:t>
            </a:r>
          </a:p>
          <a:p>
            <a:pPr>
              <a:buFont typeface="Arial" pitchFamily="34" charset="0"/>
              <a:buChar char="•"/>
            </a:pPr>
            <a:r>
              <a:rPr lang="en-IN" dirty="0"/>
              <a:t>Application Layer</a:t>
            </a:r>
          </a:p>
          <a:p>
            <a:pPr lvl="1">
              <a:buFont typeface="Arial" pitchFamily="34" charset="0"/>
              <a:buChar char="•"/>
            </a:pPr>
            <a:r>
              <a:rPr lang="en-IN" dirty="0"/>
              <a:t> DNS, Electronic Mail, www, firewalls</a:t>
            </a:r>
          </a:p>
          <a:p>
            <a:pPr lvl="1">
              <a:buFont typeface="Arial" pitchFamily="34" charset="0"/>
              <a:buChar char="•"/>
            </a:pPr>
            <a:r>
              <a:rPr lang="en-IN" dirty="0"/>
              <a:t> Concept of public &amp; private keys.</a:t>
            </a:r>
          </a:p>
        </p:txBody>
      </p:sp>
    </p:spTree>
    <p:extLst>
      <p:ext uri="{BB962C8B-B14F-4D97-AF65-F5344CB8AC3E}">
        <p14:creationId xmlns:p14="http://schemas.microsoft.com/office/powerpoint/2010/main" val="3775412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xfrm>
            <a:off x="4572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Reference Models</a:t>
            </a:r>
          </a:p>
        </p:txBody>
      </p:sp>
      <p:pic>
        <p:nvPicPr>
          <p:cNvPr id="58371" name="Picture 3" descr="1-20"/>
          <p:cNvPicPr>
            <a:picLocks noChangeAspect="1" noChangeArrowheads="1"/>
          </p:cNvPicPr>
          <p:nvPr/>
        </p:nvPicPr>
        <p:blipFill>
          <a:blip r:embed="rId3"/>
          <a:srcRect/>
          <a:stretch>
            <a:fillRect/>
          </a:stretch>
        </p:blipFill>
        <p:spPr bwMode="auto">
          <a:xfrm>
            <a:off x="2011363" y="1008063"/>
            <a:ext cx="6945312" cy="5335587"/>
          </a:xfrm>
          <a:prstGeom prst="rect">
            <a:avLst/>
          </a:prstGeom>
          <a:noFill/>
          <a:ln w="9525">
            <a:noFill/>
            <a:miter lim="800000"/>
            <a:headEnd/>
            <a:tailEnd/>
          </a:ln>
        </p:spPr>
      </p:pic>
      <p:sp>
        <p:nvSpPr>
          <p:cNvPr id="58372" name="Text Box 4"/>
          <p:cNvSpPr txBox="1">
            <a:spLocks noChangeArrowheads="1"/>
          </p:cNvSpPr>
          <p:nvPr/>
        </p:nvSpPr>
        <p:spPr bwMode="auto">
          <a:xfrm>
            <a:off x="274638" y="2681288"/>
            <a:ext cx="1779587" cy="1187450"/>
          </a:xfrm>
          <a:prstGeom prst="rect">
            <a:avLst/>
          </a:prstGeom>
          <a:noFill/>
          <a:ln w="9525">
            <a:noFill/>
            <a:miter lim="800000"/>
            <a:headEnd/>
            <a:tailEnd/>
          </a:ln>
        </p:spPr>
        <p:txBody>
          <a:bodyPr>
            <a:spAutoFit/>
          </a:bodyPr>
          <a:lstStyle/>
          <a:p>
            <a:pPr algn="ctr">
              <a:spcBef>
                <a:spcPct val="50000"/>
              </a:spcBef>
            </a:pPr>
            <a:r>
              <a:rPr lang="en-US"/>
              <a:t>The OSI reference model.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4572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Reference Models (2)</a:t>
            </a:r>
          </a:p>
        </p:txBody>
      </p:sp>
      <p:sp>
        <p:nvSpPr>
          <p:cNvPr id="59395" name="Rectangle 3"/>
          <p:cNvSpPr>
            <a:spLocks noGrp="1" noChangeArrowheads="1"/>
          </p:cNvSpPr>
          <p:nvPr>
            <p:ph type="body" idx="1"/>
          </p:nvPr>
        </p:nvSpPr>
        <p:spPr/>
        <p:txBody>
          <a:bodyPr/>
          <a:lstStyle/>
          <a:p>
            <a:pPr marL="609600" indent="-609600" eaLnBrk="1" hangingPunct="1">
              <a:buFontTx/>
              <a:buNone/>
            </a:pPr>
            <a:r>
              <a:rPr lang="en-US" sz="3200">
                <a:latin typeface="Times New Roman" pitchFamily="18" charset="0"/>
                <a:cs typeface="Times New Roman" pitchFamily="18" charset="0"/>
              </a:rPr>
              <a:t>The TCP/IP reference model.</a:t>
            </a:r>
          </a:p>
        </p:txBody>
      </p:sp>
      <p:pic>
        <p:nvPicPr>
          <p:cNvPr id="59396" name="Picture 4" descr="1-21"/>
          <p:cNvPicPr>
            <a:picLocks noChangeAspect="1" noChangeArrowheads="1"/>
          </p:cNvPicPr>
          <p:nvPr/>
        </p:nvPicPr>
        <p:blipFill>
          <a:blip r:embed="rId3"/>
          <a:srcRect/>
          <a:stretch>
            <a:fillRect/>
          </a:stretch>
        </p:blipFill>
        <p:spPr bwMode="auto">
          <a:xfrm>
            <a:off x="1474788" y="1560513"/>
            <a:ext cx="7148512" cy="424973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533400" y="0"/>
            <a:ext cx="942975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600" b="1">
                <a:solidFill>
                  <a:srgbClr val="FEF800"/>
                </a:solidFill>
              </a:rPr>
              <a:t>Comparing OSI and TCP/IP Models</a:t>
            </a:r>
          </a:p>
        </p:txBody>
      </p:sp>
      <p:sp>
        <p:nvSpPr>
          <p:cNvPr id="60419" name="Rectangle 3"/>
          <p:cNvSpPr>
            <a:spLocks noGrp="1" noChangeArrowheads="1"/>
          </p:cNvSpPr>
          <p:nvPr>
            <p:ph type="body" idx="1"/>
          </p:nvPr>
        </p:nvSpPr>
        <p:spPr>
          <a:xfrm>
            <a:off x="931863" y="1311275"/>
            <a:ext cx="7540625" cy="4733925"/>
          </a:xfrm>
        </p:spPr>
        <p:txBody>
          <a:bodyPr/>
          <a:lstStyle/>
          <a:p>
            <a:pPr marL="609600" indent="-609600" eaLnBrk="1" hangingPunct="1">
              <a:buFontTx/>
              <a:buNone/>
            </a:pPr>
            <a:r>
              <a:rPr lang="en-US" sz="3200">
                <a:latin typeface="Times New Roman" pitchFamily="18" charset="0"/>
                <a:cs typeface="Times New Roman" pitchFamily="18" charset="0"/>
              </a:rPr>
              <a:t>Concepts central to the OSI model</a:t>
            </a:r>
          </a:p>
          <a:p>
            <a:pPr marL="609600" indent="-609600" eaLnBrk="1" hangingPunct="1"/>
            <a:r>
              <a:rPr lang="en-US" sz="3200">
                <a:latin typeface="Times New Roman" pitchFamily="18" charset="0"/>
                <a:cs typeface="Times New Roman" pitchFamily="18" charset="0"/>
              </a:rPr>
              <a:t>Services</a:t>
            </a:r>
          </a:p>
          <a:p>
            <a:pPr marL="609600" indent="-609600" eaLnBrk="1" hangingPunct="1"/>
            <a:r>
              <a:rPr lang="en-US" sz="3200">
                <a:latin typeface="Times New Roman" pitchFamily="18" charset="0"/>
                <a:cs typeface="Times New Roman" pitchFamily="18" charset="0"/>
              </a:rPr>
              <a:t>Interfaces</a:t>
            </a:r>
          </a:p>
          <a:p>
            <a:pPr marL="609600" indent="-609600" eaLnBrk="1" hangingPunct="1"/>
            <a:r>
              <a:rPr lang="en-US" sz="3200">
                <a:latin typeface="Times New Roman" pitchFamily="18" charset="0"/>
                <a:cs typeface="Times New Roman" pitchFamily="18" charset="0"/>
              </a:rPr>
              <a:t>Protocols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xfrm>
            <a:off x="495300" y="0"/>
            <a:ext cx="962025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200" b="1">
                <a:solidFill>
                  <a:srgbClr val="FEF800"/>
                </a:solidFill>
              </a:rPr>
              <a:t>A Critique of the OSI Model and Protocols</a:t>
            </a:r>
          </a:p>
        </p:txBody>
      </p:sp>
      <p:sp>
        <p:nvSpPr>
          <p:cNvPr id="61443" name="Rectangle 3"/>
          <p:cNvSpPr>
            <a:spLocks noGrp="1" noChangeArrowheads="1"/>
          </p:cNvSpPr>
          <p:nvPr>
            <p:ph type="body" idx="1"/>
          </p:nvPr>
        </p:nvSpPr>
        <p:spPr>
          <a:xfrm>
            <a:off x="852488" y="1517650"/>
            <a:ext cx="7702550" cy="4684713"/>
          </a:xfrm>
        </p:spPr>
        <p:txBody>
          <a:bodyPr/>
          <a:lstStyle/>
          <a:p>
            <a:pPr marL="609600" indent="-609600" eaLnBrk="1" hangingPunct="1">
              <a:buFontTx/>
              <a:buNone/>
            </a:pPr>
            <a:r>
              <a:rPr lang="en-US" sz="3200" dirty="0">
                <a:latin typeface="Times New Roman" pitchFamily="18" charset="0"/>
                <a:cs typeface="Times New Roman" pitchFamily="18" charset="0"/>
              </a:rPr>
              <a:t>Why OSI did not take over the world</a:t>
            </a:r>
          </a:p>
          <a:p>
            <a:pPr marL="609600" indent="-609600" eaLnBrk="1" hangingPunct="1"/>
            <a:r>
              <a:rPr lang="en-US" sz="3200" dirty="0">
                <a:latin typeface="Times New Roman" pitchFamily="18" charset="0"/>
                <a:cs typeface="Times New Roman" pitchFamily="18" charset="0"/>
              </a:rPr>
              <a:t>Bad timing</a:t>
            </a:r>
          </a:p>
          <a:p>
            <a:pPr marL="609600" indent="-609600" eaLnBrk="1" hangingPunct="1"/>
            <a:r>
              <a:rPr lang="en-US" sz="3200" dirty="0">
                <a:latin typeface="Times New Roman" pitchFamily="18" charset="0"/>
                <a:cs typeface="Times New Roman" pitchFamily="18" charset="0"/>
              </a:rPr>
              <a:t>Bad technology</a:t>
            </a:r>
          </a:p>
          <a:p>
            <a:pPr marL="609600" indent="-609600" eaLnBrk="1" hangingPunct="1"/>
            <a:r>
              <a:rPr lang="en-US" sz="3200" dirty="0">
                <a:latin typeface="Times New Roman" pitchFamily="18" charset="0"/>
                <a:cs typeface="Times New Roman" pitchFamily="18" charset="0"/>
              </a:rPr>
              <a:t>Bad implementations</a:t>
            </a:r>
          </a:p>
          <a:p>
            <a:pPr marL="609600" indent="-609600" eaLnBrk="1" hangingPunct="1"/>
            <a:r>
              <a:rPr lang="en-US" sz="3200" dirty="0">
                <a:latin typeface="Times New Roman" pitchFamily="18" charset="0"/>
                <a:cs typeface="Times New Roman" pitchFamily="18" charset="0"/>
              </a:rPr>
              <a:t>Bad politics</a:t>
            </a:r>
          </a:p>
          <a:p>
            <a:pPr algn="just"/>
            <a:r>
              <a:rPr lang="en-US" sz="2000" b="1" dirty="0">
                <a:effectLst/>
              </a:rPr>
              <a:t>Disadvantages</a:t>
            </a:r>
            <a:endParaRPr lang="en-US" sz="2000" dirty="0">
              <a:effectLst/>
            </a:endParaRPr>
          </a:p>
          <a:p>
            <a:pPr algn="just">
              <a:buFont typeface="Arial" panose="020B0604020202020204" pitchFamily="34" charset="0"/>
              <a:buChar char="•"/>
            </a:pPr>
            <a:r>
              <a:rPr lang="en-US" sz="2000" dirty="0">
                <a:effectLst/>
              </a:rPr>
              <a:t>Setting up a model is a challenging task.</a:t>
            </a:r>
          </a:p>
          <a:p>
            <a:pPr algn="just">
              <a:buFont typeface="Arial" panose="020B0604020202020204" pitchFamily="34" charset="0"/>
              <a:buChar char="•"/>
            </a:pPr>
            <a:r>
              <a:rPr lang="en-US" sz="2000" dirty="0">
                <a:effectLst/>
              </a:rPr>
              <a:t>Sometimes, it becomes difficult to fit a new protocol into this model.</a:t>
            </a:r>
          </a:p>
          <a:p>
            <a:pPr algn="just">
              <a:buFont typeface="Arial" panose="020B0604020202020204" pitchFamily="34" charset="0"/>
              <a:buChar char="•"/>
            </a:pPr>
            <a:r>
              <a:rPr lang="en-US" sz="2000" dirty="0">
                <a:effectLst/>
              </a:rPr>
              <a:t>It is only used as a reference model.</a:t>
            </a:r>
          </a:p>
          <a:p>
            <a:pPr marL="609600" indent="-609600" eaLnBrk="1" hangingPunct="1"/>
            <a:endParaRPr lang="en-US" sz="3200" dirty="0">
              <a:latin typeface="Times New Roman" pitchFamily="18" charset="0"/>
              <a:cs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xfrm>
            <a:off x="5715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Bad Timing</a:t>
            </a:r>
          </a:p>
        </p:txBody>
      </p:sp>
      <p:sp>
        <p:nvSpPr>
          <p:cNvPr id="62467" name="Rectangle 3"/>
          <p:cNvSpPr>
            <a:spLocks noGrp="1" noChangeArrowheads="1"/>
          </p:cNvSpPr>
          <p:nvPr>
            <p:ph type="body" idx="1"/>
          </p:nvPr>
        </p:nvSpPr>
        <p:spPr/>
        <p:txBody>
          <a:bodyPr/>
          <a:lstStyle/>
          <a:p>
            <a:pPr marL="609600" indent="-609600" eaLnBrk="1" hangingPunct="1">
              <a:buFontTx/>
              <a:buNone/>
            </a:pPr>
            <a:r>
              <a:rPr lang="en-US"/>
              <a:t>The apocalypse of the two elephants.</a:t>
            </a:r>
          </a:p>
        </p:txBody>
      </p:sp>
      <p:pic>
        <p:nvPicPr>
          <p:cNvPr id="62468" name="Picture 4" descr="1-23"/>
          <p:cNvPicPr>
            <a:picLocks noChangeAspect="1" noChangeArrowheads="1"/>
          </p:cNvPicPr>
          <p:nvPr/>
        </p:nvPicPr>
        <p:blipFill>
          <a:blip r:embed="rId3"/>
          <a:srcRect/>
          <a:stretch>
            <a:fillRect/>
          </a:stretch>
        </p:blipFill>
        <p:spPr bwMode="auto">
          <a:xfrm>
            <a:off x="814388" y="1724025"/>
            <a:ext cx="7847012" cy="32702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bwMode="auto">
          <a:xfrm>
            <a:off x="647700" y="0"/>
            <a:ext cx="931545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200" b="1">
                <a:solidFill>
                  <a:srgbClr val="FEF800"/>
                </a:solidFill>
              </a:rPr>
              <a:t>A Critique of the TCP/IP Reference Model</a:t>
            </a:r>
          </a:p>
        </p:txBody>
      </p:sp>
      <p:sp>
        <p:nvSpPr>
          <p:cNvPr id="63491" name="Rectangle 3"/>
          <p:cNvSpPr>
            <a:spLocks noGrp="1" noChangeArrowheads="1"/>
          </p:cNvSpPr>
          <p:nvPr>
            <p:ph type="body" idx="1"/>
          </p:nvPr>
        </p:nvSpPr>
        <p:spPr>
          <a:xfrm>
            <a:off x="501650" y="1355725"/>
            <a:ext cx="8232775" cy="3694113"/>
          </a:xfrm>
        </p:spPr>
        <p:txBody>
          <a:bodyPr/>
          <a:lstStyle/>
          <a:p>
            <a:pPr marL="609600" indent="-609600" eaLnBrk="1" hangingPunct="1">
              <a:buFontTx/>
              <a:buNone/>
            </a:pPr>
            <a:r>
              <a:rPr lang="en-US" sz="3200" dirty="0">
                <a:latin typeface="Times New Roman" pitchFamily="18" charset="0"/>
                <a:cs typeface="Times New Roman" pitchFamily="18" charset="0"/>
              </a:rPr>
              <a:t>Problems:</a:t>
            </a:r>
          </a:p>
          <a:p>
            <a:pPr marL="609600" indent="-609600" eaLnBrk="1" hangingPunct="1"/>
            <a:r>
              <a:rPr lang="en-US" sz="3200" dirty="0">
                <a:latin typeface="Times New Roman" pitchFamily="18" charset="0"/>
                <a:cs typeface="Times New Roman" pitchFamily="18" charset="0"/>
              </a:rPr>
              <a:t>Service, interface, and protocol not distinguished</a:t>
            </a:r>
          </a:p>
          <a:p>
            <a:pPr marL="609600" indent="-609600" eaLnBrk="1" hangingPunct="1"/>
            <a:r>
              <a:rPr lang="en-US" sz="3200" dirty="0">
                <a:latin typeface="Times New Roman" pitchFamily="18" charset="0"/>
                <a:cs typeface="Times New Roman" pitchFamily="18" charset="0"/>
              </a:rPr>
              <a:t>Not a general model</a:t>
            </a:r>
          </a:p>
          <a:p>
            <a:pPr marL="609600" indent="-609600" eaLnBrk="1" hangingPunct="1"/>
            <a:r>
              <a:rPr lang="en-US" sz="3200" dirty="0">
                <a:latin typeface="Times New Roman" pitchFamily="18" charset="0"/>
                <a:cs typeface="Times New Roman" pitchFamily="18" charset="0"/>
              </a:rPr>
              <a:t>Host-to-network “layer” not really a layer</a:t>
            </a:r>
          </a:p>
          <a:p>
            <a:pPr marL="609600" indent="-609600" eaLnBrk="1" hangingPunct="1"/>
            <a:r>
              <a:rPr lang="en-US" sz="3200" dirty="0">
                <a:latin typeface="Times New Roman" pitchFamily="18" charset="0"/>
                <a:cs typeface="Times New Roman" pitchFamily="18" charset="0"/>
              </a:rPr>
              <a:t>No mention of physical and data link layers</a:t>
            </a:r>
          </a:p>
          <a:p>
            <a:pPr marL="609600" indent="-609600" eaLnBrk="1" hangingPunct="1"/>
            <a:r>
              <a:rPr lang="en-US" sz="3200" dirty="0">
                <a:latin typeface="Times New Roman" pitchFamily="18" charset="0"/>
                <a:cs typeface="Times New Roman" pitchFamily="18" charset="0"/>
              </a:rPr>
              <a:t>Minor protocols deeply entrenched, hard to replace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bwMode="auto">
          <a:xfrm>
            <a:off x="647700" y="0"/>
            <a:ext cx="931545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Computer Networks</a:t>
            </a:r>
          </a:p>
        </p:txBody>
      </p:sp>
      <p:sp>
        <p:nvSpPr>
          <p:cNvPr id="64515" name="Text Box 7"/>
          <p:cNvSpPr txBox="1">
            <a:spLocks noChangeArrowheads="1"/>
          </p:cNvSpPr>
          <p:nvPr/>
        </p:nvSpPr>
        <p:spPr bwMode="auto">
          <a:xfrm>
            <a:off x="1714500" y="2819400"/>
            <a:ext cx="5886450" cy="1006475"/>
          </a:xfrm>
          <a:prstGeom prst="rect">
            <a:avLst/>
          </a:prstGeom>
          <a:noFill/>
          <a:ln w="9525">
            <a:noFill/>
            <a:miter lim="800000"/>
            <a:headEnd/>
            <a:tailEnd/>
          </a:ln>
        </p:spPr>
        <p:txBody>
          <a:bodyPr>
            <a:spAutoFit/>
          </a:bodyPr>
          <a:lstStyle/>
          <a:p>
            <a:pPr algn="ctr">
              <a:spcBef>
                <a:spcPct val="50000"/>
              </a:spcBef>
            </a:pPr>
            <a:r>
              <a:rPr lang="en-US" sz="6000">
                <a:solidFill>
                  <a:srgbClr val="FF3300"/>
                </a:solidFill>
              </a:rPr>
              <a:t>Physical Layer</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Position of Physical Layer</a:t>
            </a:r>
          </a:p>
        </p:txBody>
      </p:sp>
      <p:pic>
        <p:nvPicPr>
          <p:cNvPr id="65539" name="Picture 4"/>
          <p:cNvPicPr>
            <a:picLocks noGrp="1" noChangeAspect="1" noChangeArrowheads="1"/>
          </p:cNvPicPr>
          <p:nvPr>
            <p:ph idx="1"/>
          </p:nvPr>
        </p:nvPicPr>
        <p:blipFill>
          <a:blip r:embed="rId3"/>
          <a:srcRect/>
          <a:stretch>
            <a:fillRect/>
          </a:stretch>
        </p:blipFill>
        <p:spPr>
          <a:xfrm>
            <a:off x="434975" y="1763713"/>
            <a:ext cx="8709025" cy="3952875"/>
          </a:xfr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bwMode="auto">
          <a:xfrm>
            <a:off x="914400" y="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a:solidFill>
                  <a:srgbClr val="FEF800"/>
                </a:solidFill>
              </a:rPr>
              <a:t>Physical Layer</a:t>
            </a:r>
          </a:p>
        </p:txBody>
      </p:sp>
      <p:pic>
        <p:nvPicPr>
          <p:cNvPr id="66563" name="Picture 5"/>
          <p:cNvPicPr>
            <a:picLocks noGrp="1" noChangeAspect="1" noChangeArrowheads="1"/>
          </p:cNvPicPr>
          <p:nvPr>
            <p:ph idx="1"/>
          </p:nvPr>
        </p:nvPicPr>
        <p:blipFill>
          <a:blip r:embed="rId3"/>
          <a:srcRect/>
          <a:stretch>
            <a:fillRect/>
          </a:stretch>
        </p:blipFill>
        <p:spPr>
          <a:xfrm>
            <a:off x="242888" y="2563813"/>
            <a:ext cx="8709025" cy="1876425"/>
          </a:xfrm>
          <a:solidFill>
            <a:srgbClr val="33CCCC"/>
          </a:solid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409700" y="2514600"/>
            <a:ext cx="6461125" cy="2774950"/>
          </a:xfrm>
          <a:prstGeom prst="rect">
            <a:avLst/>
          </a:prstGeom>
          <a:noFill/>
          <a:ln w="9525">
            <a:noFill/>
            <a:miter lim="800000"/>
            <a:headEnd/>
            <a:tailEnd/>
          </a:ln>
        </p:spPr>
        <p:txBody>
          <a:bodyPr wrap="none">
            <a:spAutoFit/>
          </a:bodyPr>
          <a:lstStyle/>
          <a:p>
            <a:pPr algn="ctr"/>
            <a:r>
              <a:rPr lang="en-US" altLang="en-US" sz="8800" b="1" i="1">
                <a:solidFill>
                  <a:srgbClr val="FF0066"/>
                </a:solidFill>
              </a:rPr>
              <a:t>Transmission</a:t>
            </a:r>
            <a:br>
              <a:rPr lang="en-US" altLang="en-US" sz="8800" b="1" i="1">
                <a:solidFill>
                  <a:srgbClr val="FF0066"/>
                </a:solidFill>
              </a:rPr>
            </a:br>
            <a:r>
              <a:rPr lang="en-US" altLang="en-US" sz="8800" b="1" i="1">
                <a:solidFill>
                  <a:srgbClr val="FF0066"/>
                </a:solidFill>
              </a:rPr>
              <a:t>Media</a:t>
            </a:r>
          </a:p>
        </p:txBody>
      </p:sp>
      <p:sp>
        <p:nvSpPr>
          <p:cNvPr id="67587" name="Rectangle 2"/>
          <p:cNvSpPr>
            <a:spLocks noChangeArrowheads="1"/>
          </p:cNvSpPr>
          <p:nvPr/>
        </p:nvSpPr>
        <p:spPr bwMode="auto">
          <a:xfrm>
            <a:off x="3082925" y="0"/>
            <a:ext cx="5076825" cy="1016000"/>
          </a:xfrm>
          <a:prstGeom prst="rect">
            <a:avLst/>
          </a:prstGeom>
          <a:noFill/>
          <a:ln w="9525">
            <a:noFill/>
            <a:miter lim="800000"/>
            <a:headEnd/>
            <a:tailEnd/>
          </a:ln>
        </p:spPr>
        <p:txBody>
          <a:bodyPr wrap="none">
            <a:spAutoFit/>
          </a:bodyPr>
          <a:lstStyle/>
          <a:p>
            <a:r>
              <a:rPr lang="en-US" sz="6000" b="1">
                <a:solidFill>
                  <a:srgbClr val="FEF800"/>
                </a:solidFill>
              </a:rPr>
              <a:t>Physical Layer</a:t>
            </a:r>
            <a:endParaRPr lang="en-US" sz="6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1530350" y="0"/>
            <a:ext cx="7613650" cy="647165"/>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dirty="0">
                <a:solidFill>
                  <a:srgbClr val="FEF800"/>
                </a:solidFill>
                <a:latin typeface="Avant Garde" charset="0"/>
              </a:rPr>
              <a:t>Unit 1</a:t>
            </a:r>
          </a:p>
        </p:txBody>
      </p:sp>
      <p:sp>
        <p:nvSpPr>
          <p:cNvPr id="4099" name="Rectangle 3"/>
          <p:cNvSpPr>
            <a:spLocks noGrp="1" noChangeArrowheads="1"/>
          </p:cNvSpPr>
          <p:nvPr>
            <p:ph type="body" idx="1"/>
          </p:nvPr>
        </p:nvSpPr>
        <p:spPr>
          <a:xfrm>
            <a:off x="395288" y="1014413"/>
            <a:ext cx="8442325" cy="5281612"/>
          </a:xfrm>
          <a:noFill/>
        </p:spPr>
        <p:txBody>
          <a:bodyPr lIns="90488" tIns="44450" rIns="90488" bIns="44450"/>
          <a:lstStyle/>
          <a:p>
            <a:pPr marL="569913" lvl="1" indent="-455613" algn="just" eaLnBrk="1" hangingPunct="1">
              <a:buFont typeface="Wingdings" pitchFamily="2" charset="2"/>
              <a:buNone/>
            </a:pPr>
            <a:r>
              <a:rPr lang="en-US" sz="3200" dirty="0"/>
              <a:t>In this Unit we will discuss :</a:t>
            </a:r>
          </a:p>
          <a:p>
            <a:pPr marL="569913" lvl="1" indent="-455613" eaLnBrk="1" hangingPunct="1"/>
            <a:r>
              <a:rPr lang="en-US" dirty="0"/>
              <a:t>Introduction and The Physical Layer: Uses of Computer Networks, Network Hardware,</a:t>
            </a:r>
          </a:p>
          <a:p>
            <a:pPr marL="569913" lvl="1" indent="-455613" eaLnBrk="1" hangingPunct="1"/>
            <a:r>
              <a:rPr lang="en-US" dirty="0"/>
              <a:t>Network Software, Reference Model (OSI, TCP/IP Overview), The Physical Layer,</a:t>
            </a:r>
          </a:p>
          <a:p>
            <a:pPr marL="569913" lvl="1" indent="-455613" eaLnBrk="1" hangingPunct="1"/>
            <a:r>
              <a:rPr lang="en-US" dirty="0"/>
              <a:t>Theoretical Basis for Data Communication, Guided Transmission Media, Wireless</a:t>
            </a:r>
          </a:p>
          <a:p>
            <a:pPr marL="569913" lvl="1" indent="-455613" eaLnBrk="1" hangingPunct="1"/>
            <a:r>
              <a:rPr lang="en-US" dirty="0"/>
              <a:t>Transmission, Communication Satellites,</a:t>
            </a:r>
          </a:p>
          <a:p>
            <a:pPr marL="569913" lvl="1" indent="-455613" eaLnBrk="1" hangingPunct="1"/>
            <a:r>
              <a:rPr lang="en-US" dirty="0"/>
              <a:t>Digital Signal Encoding Formats </a:t>
            </a:r>
          </a:p>
          <a:p>
            <a:pPr marL="569913" lvl="1" indent="-455613" eaLnBrk="1" hangingPunct="1"/>
            <a:r>
              <a:rPr lang="en-US" dirty="0"/>
              <a:t>Digital Modulation </a:t>
            </a:r>
          </a:p>
          <a:p>
            <a:pPr marL="569913" lvl="1" indent="-455613" eaLnBrk="1" hangingPunct="1"/>
            <a:r>
              <a:rPr lang="en-US" dirty="0"/>
              <a:t>Analog Modulation –The Public Switched Telephone Network, The Mobile Telephone System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2076450" y="1081088"/>
            <a:ext cx="5715000" cy="366712"/>
          </a:xfrm>
          <a:prstGeom prst="rect">
            <a:avLst/>
          </a:prstGeom>
          <a:noFill/>
          <a:ln w="9525">
            <a:noFill/>
            <a:miter lim="800000"/>
            <a:headEnd/>
            <a:tailEnd/>
          </a:ln>
        </p:spPr>
        <p:txBody>
          <a:bodyPr>
            <a:spAutoFit/>
          </a:bodyPr>
          <a:lstStyle/>
          <a:p>
            <a:pPr eaLnBrk="0" hangingPunct="0"/>
            <a:r>
              <a:rPr lang="en-US" altLang="en-US" sz="1800" b="1" i="1" dirty="0"/>
              <a:t>Transmission medium and physical layer</a:t>
            </a:r>
          </a:p>
        </p:txBody>
      </p:sp>
      <p:pic>
        <p:nvPicPr>
          <p:cNvPr id="68611" name="Picture 10"/>
          <p:cNvPicPr>
            <a:picLocks noChangeAspect="1" noChangeArrowheads="1"/>
          </p:cNvPicPr>
          <p:nvPr/>
        </p:nvPicPr>
        <p:blipFill>
          <a:blip r:embed="rId2"/>
          <a:srcRect/>
          <a:stretch>
            <a:fillRect/>
          </a:stretch>
        </p:blipFill>
        <p:spPr bwMode="auto">
          <a:xfrm>
            <a:off x="152400" y="3265488"/>
            <a:ext cx="8866188" cy="1687512"/>
          </a:xfrm>
          <a:prstGeom prst="rect">
            <a:avLst/>
          </a:prstGeom>
          <a:noFill/>
          <a:ln w="9525">
            <a:noFill/>
            <a:miter lim="800000"/>
            <a:headEnd/>
            <a:tailEnd/>
          </a:ln>
        </p:spPr>
      </p:pic>
      <p:sp>
        <p:nvSpPr>
          <p:cNvPr id="68612"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2571750" y="1042988"/>
            <a:ext cx="4876800" cy="366712"/>
          </a:xfrm>
          <a:prstGeom prst="rect">
            <a:avLst/>
          </a:prstGeom>
          <a:noFill/>
          <a:ln w="9525">
            <a:noFill/>
            <a:miter lim="800000"/>
            <a:headEnd/>
            <a:tailEnd/>
          </a:ln>
        </p:spPr>
        <p:txBody>
          <a:bodyPr>
            <a:spAutoFit/>
          </a:bodyPr>
          <a:lstStyle/>
          <a:p>
            <a:pPr eaLnBrk="0" hangingPunct="0"/>
            <a:r>
              <a:rPr lang="en-US" altLang="en-US" sz="1800" b="1" dirty="0"/>
              <a:t>Based on communication channel</a:t>
            </a:r>
          </a:p>
        </p:txBody>
      </p:sp>
      <p:sp>
        <p:nvSpPr>
          <p:cNvPr id="71683" name="Rectangle 6"/>
          <p:cNvSpPr>
            <a:spLocks noChangeArrowheads="1"/>
          </p:cNvSpPr>
          <p:nvPr/>
        </p:nvSpPr>
        <p:spPr bwMode="ltGray">
          <a:xfrm>
            <a:off x="1146175" y="230187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a:latin typeface="Tahoma" pitchFamily="34" charset="0"/>
            </a:endParaRPr>
          </a:p>
        </p:txBody>
      </p:sp>
      <p:pic>
        <p:nvPicPr>
          <p:cNvPr id="71684" name="Picture 10"/>
          <p:cNvPicPr>
            <a:picLocks noChangeAspect="1" noChangeArrowheads="1"/>
          </p:cNvPicPr>
          <p:nvPr/>
        </p:nvPicPr>
        <p:blipFill>
          <a:blip r:embed="rId2"/>
          <a:srcRect/>
          <a:stretch>
            <a:fillRect/>
          </a:stretch>
        </p:blipFill>
        <p:spPr bwMode="auto">
          <a:xfrm>
            <a:off x="685800" y="2062163"/>
            <a:ext cx="7331075" cy="2586037"/>
          </a:xfrm>
          <a:prstGeom prst="rect">
            <a:avLst/>
          </a:prstGeom>
          <a:noFill/>
          <a:ln w="9525">
            <a:noFill/>
            <a:miter lim="800000"/>
            <a:headEnd/>
            <a:tailEnd/>
          </a:ln>
        </p:spPr>
      </p:pic>
      <p:sp>
        <p:nvSpPr>
          <p:cNvPr id="71685"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dirty="0">
                <a:solidFill>
                  <a:srgbClr val="FEF800"/>
                </a:solidFill>
              </a:rPr>
              <a:t>Types of network</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8150" y="1200150"/>
            <a:ext cx="8477250" cy="4156075"/>
          </a:xfrm>
          <a:prstGeom prst="rect">
            <a:avLst/>
          </a:prstGeom>
        </p:spPr>
        <p:txBody>
          <a:bodyPr>
            <a:spAutoFit/>
          </a:bodyPr>
          <a:lstStyle/>
          <a:p>
            <a:pPr>
              <a:defRPr/>
            </a:pPr>
            <a:endParaRPr lang="en-US" dirty="0"/>
          </a:p>
          <a:p>
            <a:pPr algn="just">
              <a:defRPr/>
            </a:pPr>
            <a:r>
              <a:rPr lang="en-US" b="1" dirty="0">
                <a:latin typeface="+mn-lt"/>
              </a:rPr>
              <a:t>Guided: </a:t>
            </a:r>
            <a:r>
              <a:rPr lang="en-US" dirty="0">
                <a:latin typeface="+mn-lt"/>
              </a:rPr>
              <a:t>Transmission capacity depends critically on the medium, the length, and whether the medium is point-to-point or multipoint (e.g. LAN). Examples are co-axial cable, twisted pair, and optical fiber. </a:t>
            </a:r>
          </a:p>
          <a:p>
            <a:pPr algn="just">
              <a:defRPr/>
            </a:pPr>
            <a:endParaRPr lang="en-US" dirty="0">
              <a:latin typeface="+mn-lt"/>
            </a:endParaRPr>
          </a:p>
          <a:p>
            <a:pPr algn="just">
              <a:defRPr/>
            </a:pPr>
            <a:endParaRPr lang="en-US" dirty="0">
              <a:latin typeface="+mn-lt"/>
            </a:endParaRPr>
          </a:p>
          <a:p>
            <a:pPr algn="just">
              <a:defRPr/>
            </a:pPr>
            <a:r>
              <a:rPr lang="en-US" b="1" dirty="0">
                <a:latin typeface="+mn-lt"/>
              </a:rPr>
              <a:t>Unguided: </a:t>
            </a:r>
            <a:r>
              <a:rPr lang="en-US" dirty="0">
                <a:latin typeface="+mn-lt"/>
              </a:rPr>
              <a:t>provides a means for transmitting electro-magnetic signals but do not guide them. Example wireless transmission. </a:t>
            </a:r>
          </a:p>
          <a:p>
            <a:pPr algn="just">
              <a:defRPr/>
            </a:pPr>
            <a:endParaRPr lang="en-US" dirty="0"/>
          </a:p>
        </p:txBody>
      </p:sp>
      <p:sp>
        <p:nvSpPr>
          <p:cNvPr id="69635"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6"/>
          <p:cNvSpPr txBox="1">
            <a:spLocks noChangeArrowheads="1"/>
          </p:cNvSpPr>
          <p:nvPr/>
        </p:nvSpPr>
        <p:spPr bwMode="auto">
          <a:xfrm>
            <a:off x="3238500" y="1466850"/>
            <a:ext cx="2388795" cy="523220"/>
          </a:xfrm>
          <a:prstGeom prst="rect">
            <a:avLst/>
          </a:prstGeom>
          <a:noFill/>
          <a:ln w="9525">
            <a:noFill/>
            <a:miter lim="800000"/>
            <a:headEnd/>
            <a:tailEnd/>
          </a:ln>
        </p:spPr>
        <p:txBody>
          <a:bodyPr wrap="none">
            <a:spAutoFit/>
          </a:bodyPr>
          <a:lstStyle/>
          <a:p>
            <a:pPr eaLnBrk="0" hangingPunct="0"/>
            <a:r>
              <a:rPr lang="en-US" sz="2800" b="1" dirty="0">
                <a:latin typeface="+mj-lt"/>
              </a:rPr>
              <a:t>Guided Media</a:t>
            </a:r>
          </a:p>
        </p:txBody>
      </p:sp>
      <p:sp>
        <p:nvSpPr>
          <p:cNvPr id="1294343" name="Rectangle 7"/>
          <p:cNvSpPr>
            <a:spLocks noChangeArrowheads="1"/>
          </p:cNvSpPr>
          <p:nvPr/>
        </p:nvSpPr>
        <p:spPr bwMode="auto">
          <a:xfrm>
            <a:off x="838200" y="2133600"/>
            <a:ext cx="6019800" cy="2246769"/>
          </a:xfrm>
          <a:prstGeom prst="rect">
            <a:avLst/>
          </a:prstGeom>
          <a:noFill/>
          <a:ln w="9525">
            <a:noFill/>
            <a:miter lim="800000"/>
            <a:headEnd/>
            <a:tailEnd/>
          </a:ln>
        </p:spPr>
        <p:txBody>
          <a:bodyPr>
            <a:spAutoFit/>
          </a:bodyPr>
          <a:lstStyle/>
          <a:p>
            <a:pPr marL="457200" indent="-457200" eaLnBrk="0" hangingPunct="0">
              <a:buFont typeface="Arial" panose="020B0604020202020204" pitchFamily="34" charset="0"/>
              <a:buChar char="•"/>
            </a:pPr>
            <a:r>
              <a:rPr lang="en-US" sz="2800" dirty="0">
                <a:latin typeface="Tahoma" pitchFamily="34" charset="0"/>
              </a:rPr>
              <a:t>Twisted-Pair Cable</a:t>
            </a:r>
          </a:p>
          <a:p>
            <a:pPr marL="457200" indent="-457200" eaLnBrk="0" hangingPunct="0">
              <a:buFont typeface="Arial" panose="020B0604020202020204" pitchFamily="34" charset="0"/>
              <a:buChar char="•"/>
            </a:pPr>
            <a:endParaRPr lang="en-US" sz="2800" dirty="0">
              <a:latin typeface="Tahoma" pitchFamily="34" charset="0"/>
            </a:endParaRPr>
          </a:p>
          <a:p>
            <a:pPr marL="457200" indent="-457200" eaLnBrk="0" hangingPunct="0">
              <a:buFont typeface="Arial" panose="020B0604020202020204" pitchFamily="34" charset="0"/>
              <a:buChar char="•"/>
            </a:pPr>
            <a:r>
              <a:rPr lang="en-US" sz="2800" dirty="0">
                <a:latin typeface="Tahoma" pitchFamily="34" charset="0"/>
              </a:rPr>
              <a:t>Coaxial Cable</a:t>
            </a:r>
          </a:p>
          <a:p>
            <a:pPr marL="457200" indent="-457200" eaLnBrk="0" hangingPunct="0">
              <a:buFont typeface="Arial" panose="020B0604020202020204" pitchFamily="34" charset="0"/>
              <a:buChar char="•"/>
            </a:pPr>
            <a:endParaRPr lang="en-US" sz="2800" dirty="0">
              <a:latin typeface="Tahoma" pitchFamily="34" charset="0"/>
            </a:endParaRPr>
          </a:p>
          <a:p>
            <a:pPr marL="457200" indent="-457200" eaLnBrk="0" hangingPunct="0">
              <a:buFont typeface="Arial" panose="020B0604020202020204" pitchFamily="34" charset="0"/>
              <a:buChar char="•"/>
            </a:pPr>
            <a:r>
              <a:rPr lang="en-US" sz="2800" dirty="0">
                <a:latin typeface="Tahoma" pitchFamily="34" charset="0"/>
              </a:rPr>
              <a:t>Fiber-Optic Cable</a:t>
            </a:r>
          </a:p>
        </p:txBody>
      </p:sp>
      <p:sp>
        <p:nvSpPr>
          <p:cNvPr id="72708" name="Rectangle 3"/>
          <p:cNvSpPr>
            <a:spLocks noChangeArrowheads="1"/>
          </p:cNvSpPr>
          <p:nvPr/>
        </p:nvSpPr>
        <p:spPr bwMode="auto">
          <a:xfrm>
            <a:off x="2987675" y="0"/>
            <a:ext cx="4098925" cy="830263"/>
          </a:xfrm>
          <a:prstGeom prst="rect">
            <a:avLst/>
          </a:prstGeom>
          <a:noFill/>
          <a:ln w="9525">
            <a:noFill/>
            <a:miter lim="800000"/>
            <a:headEnd/>
            <a:tailEnd/>
          </a:ln>
        </p:spPr>
        <p:txBody>
          <a:bodyPr wrap="none">
            <a:spAutoFit/>
          </a:bodyPr>
          <a:lstStyle/>
          <a:p>
            <a:r>
              <a:rPr lang="en-US" sz="4800" b="1">
                <a:solidFill>
                  <a:srgbClr val="FEF800"/>
                </a:solidFill>
              </a:rPr>
              <a:t>Physical Layer</a:t>
            </a:r>
            <a:endParaRPr lang="en-US" sz="4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94343">
                                            <p:txEl>
                                              <p:pRg st="0" end="0"/>
                                            </p:txEl>
                                          </p:spTgt>
                                        </p:tgtEl>
                                        <p:attrNameLst>
                                          <p:attrName>style.visibility</p:attrName>
                                        </p:attrNameLst>
                                      </p:cBhvr>
                                      <p:to>
                                        <p:strVal val="visible"/>
                                      </p:to>
                                    </p:set>
                                    <p:animEffect transition="in" filter="diamond(in)">
                                      <p:cBhvr>
                                        <p:cTn id="7" dur="1000"/>
                                        <p:tgtEl>
                                          <p:spTgt spid="12943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294343">
                                            <p:txEl>
                                              <p:pRg st="2" end="2"/>
                                            </p:txEl>
                                          </p:spTgt>
                                        </p:tgtEl>
                                        <p:attrNameLst>
                                          <p:attrName>style.visibility</p:attrName>
                                        </p:attrNameLst>
                                      </p:cBhvr>
                                      <p:to>
                                        <p:strVal val="visible"/>
                                      </p:to>
                                    </p:set>
                                    <p:animEffect transition="in" filter="diamond(in)">
                                      <p:cBhvr>
                                        <p:cTn id="12" dur="1000"/>
                                        <p:tgtEl>
                                          <p:spTgt spid="12943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294343">
                                            <p:txEl>
                                              <p:pRg st="4" end="4"/>
                                            </p:txEl>
                                          </p:spTgt>
                                        </p:tgtEl>
                                        <p:attrNameLst>
                                          <p:attrName>style.visibility</p:attrName>
                                        </p:attrNameLst>
                                      </p:cBhvr>
                                      <p:to>
                                        <p:strVal val="visible"/>
                                      </p:to>
                                    </p:set>
                                    <p:animEffect transition="in" filter="diamond(in)">
                                      <p:cBhvr>
                                        <p:cTn id="17" dur="1000"/>
                                        <p:tgtEl>
                                          <p:spTgt spid="12943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ChangeArrowheads="1"/>
          </p:cNvSpPr>
          <p:nvPr/>
        </p:nvSpPr>
        <p:spPr bwMode="auto">
          <a:xfrm>
            <a:off x="3273425" y="0"/>
            <a:ext cx="4098925" cy="830263"/>
          </a:xfrm>
          <a:prstGeom prst="rect">
            <a:avLst/>
          </a:prstGeom>
          <a:noFill/>
          <a:ln w="9525">
            <a:noFill/>
            <a:miter lim="800000"/>
            <a:headEnd/>
            <a:tailEnd/>
          </a:ln>
        </p:spPr>
        <p:txBody>
          <a:bodyPr wrap="none">
            <a:spAutoFit/>
          </a:bodyPr>
          <a:lstStyle/>
          <a:p>
            <a:r>
              <a:rPr lang="en-US" sz="4800" b="1">
                <a:solidFill>
                  <a:srgbClr val="FEF800"/>
                </a:solidFill>
              </a:rPr>
              <a:t>Physical Layer</a:t>
            </a:r>
            <a:endParaRPr lang="en-US" sz="4800"/>
          </a:p>
        </p:txBody>
      </p:sp>
      <p:sp>
        <p:nvSpPr>
          <p:cNvPr id="5" name="Rectangle 4"/>
          <p:cNvSpPr/>
          <p:nvPr/>
        </p:nvSpPr>
        <p:spPr>
          <a:xfrm>
            <a:off x="266700" y="942975"/>
            <a:ext cx="8496300" cy="6370638"/>
          </a:xfrm>
          <a:prstGeom prst="rect">
            <a:avLst/>
          </a:prstGeom>
        </p:spPr>
        <p:txBody>
          <a:bodyPr>
            <a:spAutoFit/>
          </a:bodyPr>
          <a:lstStyle/>
          <a:p>
            <a:pPr algn="just" eaLnBrk="0" hangingPunct="0">
              <a:buFont typeface="Arial" pitchFamily="34" charset="0"/>
              <a:buChar char="•"/>
              <a:defRPr/>
            </a:pPr>
            <a:r>
              <a:rPr lang="en-US" dirty="0">
                <a:latin typeface="+mn-lt"/>
              </a:rPr>
              <a:t>A twisted pair consists of two conductors (normally copper), each with its own plastic insulation, twister together</a:t>
            </a:r>
          </a:p>
          <a:p>
            <a:pPr algn="just" eaLnBrk="0" hangingPunct="0">
              <a:buFont typeface="Arial" pitchFamily="34" charset="0"/>
              <a:buChar char="•"/>
              <a:defRPr/>
            </a:pPr>
            <a:endParaRPr lang="en-US" dirty="0">
              <a:latin typeface="+mn-lt"/>
            </a:endParaRPr>
          </a:p>
          <a:p>
            <a:pPr algn="just" eaLnBrk="0" hangingPunct="0">
              <a:buFont typeface="Arial" pitchFamily="34" charset="0"/>
              <a:buChar char="•"/>
              <a:defRPr/>
            </a:pPr>
            <a:r>
              <a:rPr lang="en-US" dirty="0">
                <a:latin typeface="+mn-lt"/>
              </a:rPr>
              <a:t>One of the wires is use to carry signals to the receiver, and the other is used only as a ground reference</a:t>
            </a:r>
          </a:p>
          <a:p>
            <a:pPr algn="just" eaLnBrk="0" hangingPunct="0">
              <a:buFont typeface="Arial" pitchFamily="34" charset="0"/>
              <a:buChar char="•"/>
              <a:defRPr/>
            </a:pPr>
            <a:endParaRPr lang="en-US" dirty="0">
              <a:latin typeface="+mn-lt"/>
            </a:endParaRPr>
          </a:p>
          <a:p>
            <a:pPr algn="just" eaLnBrk="0" hangingPunct="0">
              <a:buFont typeface="Arial" pitchFamily="34" charset="0"/>
              <a:buChar char="•"/>
              <a:defRPr/>
            </a:pPr>
            <a:r>
              <a:rPr lang="en-US" dirty="0">
                <a:latin typeface="+mn-lt"/>
              </a:rPr>
              <a:t>The receiver uses the difference between the two.</a:t>
            </a:r>
          </a:p>
          <a:p>
            <a:pPr algn="just" eaLnBrk="0" hangingPunct="0">
              <a:buFont typeface="Arial" pitchFamily="34" charset="0"/>
              <a:buChar char="•"/>
              <a:defRPr/>
            </a:pPr>
            <a:endParaRPr lang="en-US" dirty="0">
              <a:latin typeface="+mn-lt"/>
            </a:endParaRPr>
          </a:p>
          <a:p>
            <a:pPr algn="just" eaLnBrk="0" hangingPunct="0">
              <a:buFont typeface="Arial" pitchFamily="34" charset="0"/>
              <a:buChar char="•"/>
              <a:defRPr/>
            </a:pPr>
            <a:r>
              <a:rPr lang="en-US" dirty="0">
                <a:latin typeface="+mn-lt"/>
              </a:rPr>
              <a:t>In addition to the signal sent by the sender on one of the wires, interference (noise) and crosstalk may affect both wires and create unwanted signals.</a:t>
            </a:r>
          </a:p>
          <a:p>
            <a:pPr algn="just" eaLnBrk="0" hangingPunct="0">
              <a:buFont typeface="Arial" pitchFamily="34" charset="0"/>
              <a:buChar char="•"/>
              <a:defRPr/>
            </a:pPr>
            <a:endParaRPr lang="en-US" dirty="0">
              <a:latin typeface="+mn-lt"/>
            </a:endParaRPr>
          </a:p>
          <a:p>
            <a:pPr algn="just" eaLnBrk="0" hangingPunct="0">
              <a:buFont typeface="Arial" pitchFamily="34" charset="0"/>
              <a:buChar char="•"/>
              <a:defRPr/>
            </a:pPr>
            <a:r>
              <a:rPr lang="en-US" dirty="0">
                <a:latin typeface="+mn-lt"/>
              </a:rPr>
              <a:t>If the two wires are parallel, the effect of these unwanted signals is not the same in both wires because they are at different locations relative to the noise or crosstalk sources.</a:t>
            </a:r>
          </a:p>
          <a:p>
            <a:pPr algn="just" eaLnBrk="0" hangingPunct="0">
              <a:buFont typeface="Arial" pitchFamily="34" charset="0"/>
              <a:buChar char="•"/>
              <a:defRPr/>
            </a:pPr>
            <a:endParaRPr lang="en-US" dirty="0">
              <a:latin typeface="+mn-lt"/>
            </a:endParaRPr>
          </a:p>
          <a:p>
            <a:pPr algn="just" eaLnBrk="0" hangingPunct="0">
              <a:buFont typeface="Arial" pitchFamily="34" charset="0"/>
              <a:buChar char="•"/>
              <a:defRPr/>
            </a:pPr>
            <a:endParaRPr lang="en-US" dirty="0">
              <a:latin typeface="+mn-l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2305050" y="1062038"/>
            <a:ext cx="4876800" cy="579437"/>
          </a:xfrm>
          <a:prstGeom prst="rect">
            <a:avLst/>
          </a:prstGeom>
          <a:noFill/>
          <a:ln w="9525">
            <a:noFill/>
            <a:miter lim="800000"/>
            <a:headEnd/>
            <a:tailEnd/>
          </a:ln>
        </p:spPr>
        <p:txBody>
          <a:bodyPr>
            <a:spAutoFit/>
          </a:bodyPr>
          <a:lstStyle/>
          <a:p>
            <a:pPr eaLnBrk="0" hangingPunct="0"/>
            <a:r>
              <a:rPr lang="en-US" altLang="en-US" sz="3200" b="1"/>
              <a:t>Twisted-pair cable</a:t>
            </a:r>
          </a:p>
        </p:txBody>
      </p:sp>
      <p:pic>
        <p:nvPicPr>
          <p:cNvPr id="74755" name="Picture 10"/>
          <p:cNvPicPr>
            <a:picLocks noChangeAspect="1" noChangeArrowheads="1"/>
          </p:cNvPicPr>
          <p:nvPr/>
        </p:nvPicPr>
        <p:blipFill>
          <a:blip r:embed="rId2"/>
          <a:srcRect/>
          <a:stretch>
            <a:fillRect/>
          </a:stretch>
        </p:blipFill>
        <p:spPr bwMode="auto">
          <a:xfrm>
            <a:off x="304800" y="2976563"/>
            <a:ext cx="8355013" cy="1062037"/>
          </a:xfrm>
          <a:prstGeom prst="rect">
            <a:avLst/>
          </a:prstGeom>
          <a:noFill/>
          <a:ln w="9525">
            <a:noFill/>
            <a:miter lim="800000"/>
            <a:headEnd/>
            <a:tailEnd/>
          </a:ln>
        </p:spPr>
      </p:pic>
      <p:sp>
        <p:nvSpPr>
          <p:cNvPr id="74756"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33600" y="1023938"/>
            <a:ext cx="4876800" cy="579437"/>
          </a:xfrm>
          <a:prstGeom prst="rect">
            <a:avLst/>
          </a:prstGeom>
          <a:noFill/>
          <a:ln w="9525">
            <a:noFill/>
            <a:miter lim="800000"/>
            <a:headEnd/>
            <a:tailEnd/>
          </a:ln>
        </p:spPr>
        <p:txBody>
          <a:bodyPr>
            <a:spAutoFit/>
          </a:bodyPr>
          <a:lstStyle/>
          <a:p>
            <a:pPr eaLnBrk="0" hangingPunct="0"/>
            <a:r>
              <a:rPr lang="en-US" altLang="en-US" sz="3200" b="1"/>
              <a:t>UTP and STP</a:t>
            </a:r>
          </a:p>
        </p:txBody>
      </p:sp>
      <p:pic>
        <p:nvPicPr>
          <p:cNvPr id="75779" name="Picture 10"/>
          <p:cNvPicPr>
            <a:picLocks noChangeAspect="1" noChangeArrowheads="1"/>
          </p:cNvPicPr>
          <p:nvPr/>
        </p:nvPicPr>
        <p:blipFill>
          <a:blip r:embed="rId2"/>
          <a:srcRect/>
          <a:stretch>
            <a:fillRect/>
          </a:stretch>
        </p:blipFill>
        <p:spPr bwMode="auto">
          <a:xfrm>
            <a:off x="603250" y="1603375"/>
            <a:ext cx="8235950" cy="3065462"/>
          </a:xfrm>
          <a:prstGeom prst="rect">
            <a:avLst/>
          </a:prstGeom>
          <a:noFill/>
          <a:ln w="9525">
            <a:noFill/>
            <a:miter lim="800000"/>
            <a:headEnd/>
            <a:tailEnd/>
          </a:ln>
        </p:spPr>
      </p:pic>
      <p:sp>
        <p:nvSpPr>
          <p:cNvPr id="75780" name="Rectangle 3"/>
          <p:cNvSpPr>
            <a:spLocks noChangeArrowheads="1"/>
          </p:cNvSpPr>
          <p:nvPr/>
        </p:nvSpPr>
        <p:spPr bwMode="auto">
          <a:xfrm>
            <a:off x="266700" y="4668837"/>
            <a:ext cx="8610600" cy="1938992"/>
          </a:xfrm>
          <a:prstGeom prst="rect">
            <a:avLst/>
          </a:prstGeom>
          <a:noFill/>
          <a:ln w="9525">
            <a:noFill/>
            <a:miter lim="800000"/>
            <a:headEnd/>
            <a:tailEnd/>
          </a:ln>
        </p:spPr>
        <p:txBody>
          <a:bodyPr>
            <a:spAutoFit/>
          </a:bodyPr>
          <a:lstStyle/>
          <a:p>
            <a:r>
              <a:rPr lang="en-US" dirty="0"/>
              <a:t>UTP: Unshielded twisted pair cable </a:t>
            </a:r>
          </a:p>
          <a:p>
            <a:r>
              <a:rPr lang="en-US" dirty="0"/>
              <a:t>STP: shielded twisted pair cable,  cable has a metal foil covering that encases each pair of insulated conductors. Electro magnetic noise penetration is prevented by metal casing. Expensive, allow high transmission rate</a:t>
            </a:r>
          </a:p>
        </p:txBody>
      </p:sp>
      <p:sp>
        <p:nvSpPr>
          <p:cNvPr id="75781" name="Rectangle 4"/>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Text Box 2"/>
          <p:cNvSpPr txBox="1">
            <a:spLocks noChangeArrowheads="1"/>
          </p:cNvSpPr>
          <p:nvPr/>
        </p:nvSpPr>
        <p:spPr bwMode="auto">
          <a:xfrm>
            <a:off x="1981200" y="952500"/>
            <a:ext cx="5700713" cy="457200"/>
          </a:xfrm>
          <a:prstGeom prst="rect">
            <a:avLst/>
          </a:prstGeom>
          <a:noFill/>
          <a:ln w="9525">
            <a:noFill/>
            <a:miter lim="800000"/>
            <a:headEnd/>
            <a:tailEnd/>
          </a:ln>
          <a:effectLst/>
        </p:spPr>
        <p:txBody>
          <a:bodyPr wrap="none">
            <a:spAutoFit/>
          </a:bodyPr>
          <a:lstStyle/>
          <a:p>
            <a:pPr>
              <a:defRPr/>
            </a:pPr>
            <a:r>
              <a:rPr lang="en-US" b="1" i="1">
                <a:solidFill>
                  <a:srgbClr val="FF0066"/>
                </a:solidFill>
                <a:effectLst>
                  <a:outerShdw blurRad="38100" dist="38100" dir="2700000" algn="tl">
                    <a:srgbClr val="C0C0C0"/>
                  </a:outerShdw>
                </a:effectLst>
                <a:cs typeface="+mn-cs"/>
              </a:rPr>
              <a:t>Categories of unshielded twisted-pair cables</a:t>
            </a:r>
          </a:p>
        </p:txBody>
      </p:sp>
      <p:graphicFrame>
        <p:nvGraphicFramePr>
          <p:cNvPr id="1297467" name="Group 59"/>
          <p:cNvGraphicFramePr>
            <a:graphicFrameLocks noGrp="1"/>
          </p:cNvGraphicFramePr>
          <p:nvPr/>
        </p:nvGraphicFramePr>
        <p:xfrm>
          <a:off x="457200" y="1617663"/>
          <a:ext cx="8686800" cy="4746944"/>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Category</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Bandwidth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Data Rate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Digital/Analog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Use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612775">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latin typeface="Times New Roman" pitchFamily="18" charset="0"/>
                          <a:cs typeface="Arial" pitchFamily="34" charset="0"/>
                        </a:rPr>
                        <a:t>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very low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&lt; 100 kbps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Analog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Telephone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1"/>
                  </a:ext>
                </a:extLst>
              </a:tr>
              <a:tr h="769938">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latin typeface="Times New Roman" pitchFamily="18" charset="0"/>
                          <a:cs typeface="Arial" pitchFamily="34" charset="0"/>
                        </a:rPr>
                        <a:t>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&lt; 2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2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Analog/digital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T-1 lines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2"/>
                  </a:ext>
                </a:extLst>
              </a:tr>
              <a:tr h="590550">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latin typeface="Times New Roman" pitchFamily="18" charset="0"/>
                          <a:cs typeface="Arial" pitchFamily="34" charset="0"/>
                        </a:rPr>
                        <a:t>3</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16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10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3"/>
                  </a:ext>
                </a:extLst>
              </a:tr>
              <a:tr h="612775">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latin typeface="Times New Roman" pitchFamily="18" charset="0"/>
                          <a:cs typeface="Arial" pitchFamily="34" charset="0"/>
                        </a:rPr>
                        <a:t>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20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20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4"/>
                  </a:ext>
                </a:extLst>
              </a:tr>
              <a:tr h="611188">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latin typeface="Times New Roman" pitchFamily="18" charset="0"/>
                          <a:cs typeface="Arial" pitchFamily="34" charset="0"/>
                        </a:rPr>
                        <a:t>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100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100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5"/>
                  </a:ext>
                </a:extLst>
              </a:tr>
              <a:tr h="612775">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latin typeface="Times New Roman" pitchFamily="18" charset="0"/>
                          <a:cs typeface="Arial" pitchFamily="34" charset="0"/>
                        </a:rPr>
                        <a:t>6 (draft)</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200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200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6"/>
                  </a:ext>
                </a:extLst>
              </a:tr>
              <a:tr h="601663">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latin typeface="Times New Roman" pitchFamily="18" charset="0"/>
                          <a:cs typeface="Arial" pitchFamily="34" charset="0"/>
                        </a:rPr>
                        <a:t>7 (draft)</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600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600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7"/>
                  </a:ext>
                </a:extLst>
              </a:tr>
            </a:tbl>
          </a:graphicData>
        </a:graphic>
      </p:graphicFrame>
      <p:sp>
        <p:nvSpPr>
          <p:cNvPr id="76859"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0"/>
          <p:cNvPicPr>
            <a:picLocks noChangeAspect="1" noChangeArrowheads="1"/>
          </p:cNvPicPr>
          <p:nvPr/>
        </p:nvPicPr>
        <p:blipFill>
          <a:blip r:embed="rId2"/>
          <a:srcRect/>
          <a:stretch>
            <a:fillRect/>
          </a:stretch>
        </p:blipFill>
        <p:spPr bwMode="auto">
          <a:xfrm>
            <a:off x="804863" y="1922463"/>
            <a:ext cx="7532687" cy="3011487"/>
          </a:xfrm>
          <a:prstGeom prst="rect">
            <a:avLst/>
          </a:prstGeom>
          <a:noFill/>
          <a:ln w="9525">
            <a:noFill/>
            <a:miter lim="800000"/>
            <a:headEnd/>
            <a:tailEnd/>
          </a:ln>
        </p:spPr>
      </p:pic>
      <p:sp>
        <p:nvSpPr>
          <p:cNvPr id="77827" name="Rectangle 11"/>
          <p:cNvSpPr>
            <a:spLocks noChangeArrowheads="1"/>
          </p:cNvSpPr>
          <p:nvPr/>
        </p:nvSpPr>
        <p:spPr bwMode="auto">
          <a:xfrm>
            <a:off x="3195638" y="1066800"/>
            <a:ext cx="2105025" cy="457200"/>
          </a:xfrm>
          <a:prstGeom prst="rect">
            <a:avLst/>
          </a:prstGeom>
          <a:noFill/>
          <a:ln w="9525">
            <a:noFill/>
            <a:miter lim="800000"/>
            <a:headEnd/>
            <a:tailEnd/>
          </a:ln>
        </p:spPr>
        <p:txBody>
          <a:bodyPr wrap="none">
            <a:spAutoFit/>
          </a:bodyPr>
          <a:lstStyle/>
          <a:p>
            <a:pPr eaLnBrk="0" hangingPunct="0"/>
            <a:r>
              <a:rPr lang="en-US" altLang="en-US" b="1" i="1"/>
              <a:t>UTP connector</a:t>
            </a:r>
          </a:p>
        </p:txBody>
      </p:sp>
      <p:sp>
        <p:nvSpPr>
          <p:cNvPr id="77828"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
        <p:nvSpPr>
          <p:cNvPr id="6" name="TextBox 5">
            <a:extLst>
              <a:ext uri="{FF2B5EF4-FFF2-40B4-BE49-F238E27FC236}">
                <a16:creationId xmlns:a16="http://schemas.microsoft.com/office/drawing/2014/main" id="{AE516F58-6C6B-4A96-BB5C-3F341044FDEE}"/>
              </a:ext>
            </a:extLst>
          </p:cNvPr>
          <p:cNvSpPr txBox="1"/>
          <p:nvPr/>
        </p:nvSpPr>
        <p:spPr>
          <a:xfrm>
            <a:off x="681361" y="5025552"/>
            <a:ext cx="6616083" cy="1569660"/>
          </a:xfrm>
          <a:prstGeom prst="rect">
            <a:avLst/>
          </a:prstGeom>
          <a:noFill/>
        </p:spPr>
        <p:txBody>
          <a:bodyPr wrap="square">
            <a:spAutoFit/>
          </a:bodyPr>
          <a:lstStyle/>
          <a:p>
            <a:r>
              <a:rPr lang="en-US" dirty="0"/>
              <a:t>RJ 45 connector is used with Ethernet cable in computer networking</a:t>
            </a:r>
          </a:p>
          <a:p>
            <a:r>
              <a:rPr lang="en-US" dirty="0"/>
              <a:t>RJ 11 connector is used in connecting telephone units</a:t>
            </a:r>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0"/>
          <p:cNvPicPr>
            <a:picLocks noChangeAspect="1" noChangeArrowheads="1"/>
          </p:cNvPicPr>
          <p:nvPr/>
        </p:nvPicPr>
        <p:blipFill>
          <a:blip r:embed="rId3"/>
          <a:srcRect/>
          <a:stretch>
            <a:fillRect/>
          </a:stretch>
        </p:blipFill>
        <p:spPr bwMode="auto">
          <a:xfrm>
            <a:off x="762000" y="1944688"/>
            <a:ext cx="7678738" cy="3160712"/>
          </a:xfrm>
          <a:prstGeom prst="rect">
            <a:avLst/>
          </a:prstGeom>
          <a:noFill/>
          <a:ln w="9525">
            <a:noFill/>
            <a:miter lim="800000"/>
            <a:headEnd/>
            <a:tailEnd/>
          </a:ln>
        </p:spPr>
      </p:pic>
      <p:sp>
        <p:nvSpPr>
          <p:cNvPr id="80899" name="Rectangle 11"/>
          <p:cNvSpPr>
            <a:spLocks noChangeArrowheads="1"/>
          </p:cNvSpPr>
          <p:nvPr/>
        </p:nvSpPr>
        <p:spPr bwMode="auto">
          <a:xfrm>
            <a:off x="3279775" y="990600"/>
            <a:ext cx="1900238" cy="457200"/>
          </a:xfrm>
          <a:prstGeom prst="rect">
            <a:avLst/>
          </a:prstGeom>
          <a:noFill/>
          <a:ln w="9525">
            <a:noFill/>
            <a:miter lim="800000"/>
            <a:headEnd/>
            <a:tailEnd/>
          </a:ln>
        </p:spPr>
        <p:txBody>
          <a:bodyPr wrap="none">
            <a:spAutoFit/>
          </a:bodyPr>
          <a:lstStyle/>
          <a:p>
            <a:pPr eaLnBrk="0" hangingPunct="0"/>
            <a:r>
              <a:rPr lang="en-US" altLang="en-US" b="1" i="1"/>
              <a:t>Coaxial cable</a:t>
            </a:r>
          </a:p>
        </p:txBody>
      </p:sp>
      <p:sp>
        <p:nvSpPr>
          <p:cNvPr id="80900"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85900" y="0"/>
            <a:ext cx="765810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pic>
        <p:nvPicPr>
          <p:cNvPr id="5123" name="Picture 5"/>
          <p:cNvPicPr>
            <a:picLocks noGrp="1" noChangeAspect="1" noChangeArrowheads="1"/>
          </p:cNvPicPr>
          <p:nvPr>
            <p:ph idx="1"/>
          </p:nvPr>
        </p:nvPicPr>
        <p:blipFill>
          <a:blip r:embed="rId2"/>
          <a:srcRect/>
          <a:stretch>
            <a:fillRect/>
          </a:stretch>
        </p:blipFill>
        <p:spPr>
          <a:xfrm>
            <a:off x="488950" y="1146175"/>
            <a:ext cx="8216900" cy="5113338"/>
          </a:xfrm>
          <a:noFill/>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7650" y="936625"/>
            <a:ext cx="8572500" cy="5632450"/>
          </a:xfrm>
          <a:prstGeom prst="rect">
            <a:avLst/>
          </a:prstGeom>
        </p:spPr>
        <p:txBody>
          <a:bodyPr>
            <a:spAutoFit/>
          </a:bodyPr>
          <a:lstStyle/>
          <a:p>
            <a:pPr algn="just">
              <a:buFont typeface="Arial" pitchFamily="34" charset="0"/>
              <a:buChar char="•"/>
              <a:defRPr/>
            </a:pPr>
            <a:r>
              <a:rPr lang="en-US" dirty="0">
                <a:latin typeface="+mn-lt"/>
              </a:rPr>
              <a:t>Coaxial cable carries signals of higher frequency ranges than those in twisted pair cable, in part because the two media are constructed differently.</a:t>
            </a:r>
          </a:p>
          <a:p>
            <a:pPr algn="just">
              <a:buFont typeface="Arial" pitchFamily="34" charset="0"/>
              <a:buChar char="•"/>
              <a:defRPr/>
            </a:pPr>
            <a:endParaRPr lang="en-US" dirty="0">
              <a:latin typeface="+mn-lt"/>
            </a:endParaRPr>
          </a:p>
          <a:p>
            <a:pPr algn="just">
              <a:buFont typeface="Arial" pitchFamily="34" charset="0"/>
              <a:buChar char="•"/>
              <a:defRPr/>
            </a:pPr>
            <a:r>
              <a:rPr lang="en-US" dirty="0">
                <a:latin typeface="+mn-lt"/>
              </a:rPr>
              <a:t>Instead of having two wires, coax has a central core conductor of solid or stranded wire (usually copper), enclosed in an insulating sheath , which is, in turn encased in an outer conductor of metal foil.</a:t>
            </a:r>
          </a:p>
          <a:p>
            <a:pPr algn="just">
              <a:buFont typeface="Arial" pitchFamily="34" charset="0"/>
              <a:buChar char="•"/>
              <a:defRPr/>
            </a:pPr>
            <a:endParaRPr lang="en-US" dirty="0">
              <a:latin typeface="+mn-lt"/>
            </a:endParaRPr>
          </a:p>
          <a:p>
            <a:pPr algn="just">
              <a:buFont typeface="Arial" pitchFamily="34" charset="0"/>
              <a:buChar char="•"/>
              <a:defRPr/>
            </a:pPr>
            <a:r>
              <a:rPr lang="en-US" dirty="0">
                <a:latin typeface="+mn-lt"/>
              </a:rPr>
              <a:t>The outer metallic wrapping serves both as a shield against noise and as the second conductor, which completes the circuit.</a:t>
            </a:r>
          </a:p>
          <a:p>
            <a:pPr algn="just">
              <a:buFont typeface="Arial" pitchFamily="34" charset="0"/>
              <a:buChar char="•"/>
              <a:defRPr/>
            </a:pPr>
            <a:endParaRPr lang="en-US" dirty="0">
              <a:latin typeface="+mn-lt"/>
            </a:endParaRPr>
          </a:p>
          <a:p>
            <a:pPr algn="just">
              <a:buFont typeface="Arial" pitchFamily="34" charset="0"/>
              <a:buChar char="•"/>
              <a:defRPr/>
            </a:pPr>
            <a:r>
              <a:rPr lang="en-US" dirty="0">
                <a:latin typeface="+mn-lt"/>
              </a:rPr>
              <a:t>This outer conductor is also enclosed in an insulating sheath, and the whole cable is protected by a plastic cover.</a:t>
            </a:r>
          </a:p>
        </p:txBody>
      </p:sp>
      <p:sp>
        <p:nvSpPr>
          <p:cNvPr id="81923" name="Rectangle 2"/>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Text Box 2"/>
          <p:cNvSpPr txBox="1">
            <a:spLocks noChangeArrowheads="1"/>
          </p:cNvSpPr>
          <p:nvPr/>
        </p:nvSpPr>
        <p:spPr bwMode="auto">
          <a:xfrm>
            <a:off x="1905000" y="1389063"/>
            <a:ext cx="3770313" cy="457200"/>
          </a:xfrm>
          <a:prstGeom prst="rect">
            <a:avLst/>
          </a:prstGeom>
          <a:noFill/>
          <a:ln w="9525">
            <a:noFill/>
            <a:miter lim="800000"/>
            <a:headEnd/>
            <a:tailEnd/>
          </a:ln>
          <a:effectLst/>
        </p:spPr>
        <p:txBody>
          <a:bodyPr wrap="none">
            <a:spAutoFit/>
          </a:bodyPr>
          <a:lstStyle/>
          <a:p>
            <a:pPr>
              <a:defRPr/>
            </a:pPr>
            <a:r>
              <a:rPr lang="en-US" b="1" i="1">
                <a:solidFill>
                  <a:srgbClr val="FF0066"/>
                </a:solidFill>
                <a:effectLst>
                  <a:outerShdw blurRad="38100" dist="38100" dir="2700000" algn="tl">
                    <a:srgbClr val="C0C0C0"/>
                  </a:outerShdw>
                </a:effectLst>
                <a:cs typeface="+mn-cs"/>
              </a:rPr>
              <a:t>Categories of  coaxial cables</a:t>
            </a:r>
          </a:p>
        </p:txBody>
      </p:sp>
      <p:graphicFrame>
        <p:nvGraphicFramePr>
          <p:cNvPr id="1301507" name="Group 3"/>
          <p:cNvGraphicFramePr>
            <a:graphicFrameLocks noGrp="1"/>
          </p:cNvGraphicFramePr>
          <p:nvPr/>
        </p:nvGraphicFramePr>
        <p:xfrm>
          <a:off x="1874838" y="1981200"/>
          <a:ext cx="6049962" cy="2743201"/>
        </p:xfrm>
        <a:graphic>
          <a:graphicData uri="http://schemas.openxmlformats.org/drawingml/2006/table">
            <a:tbl>
              <a:tblPr/>
              <a:tblGrid>
                <a:gridCol w="1863725">
                  <a:extLst>
                    <a:ext uri="{9D8B030D-6E8A-4147-A177-3AD203B41FA5}">
                      <a16:colId xmlns:a16="http://schemas.microsoft.com/office/drawing/2014/main" val="20000"/>
                    </a:ext>
                  </a:extLst>
                </a:gridCol>
                <a:gridCol w="1865312">
                  <a:extLst>
                    <a:ext uri="{9D8B030D-6E8A-4147-A177-3AD203B41FA5}">
                      <a16:colId xmlns:a16="http://schemas.microsoft.com/office/drawing/2014/main" val="20001"/>
                    </a:ext>
                  </a:extLst>
                </a:gridCol>
                <a:gridCol w="2320925">
                  <a:extLst>
                    <a:ext uri="{9D8B030D-6E8A-4147-A177-3AD203B41FA5}">
                      <a16:colId xmlns:a16="http://schemas.microsoft.com/office/drawing/2014/main" val="20002"/>
                    </a:ext>
                  </a:extLst>
                </a:gridCol>
              </a:tblGrid>
              <a:tr h="7747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Times New Roman" pitchFamily="18" charset="0"/>
                          <a:cs typeface="Arial" pitchFamily="34" charset="0"/>
                        </a:rPr>
                        <a:t>Category</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bg1"/>
                          </a:solidFill>
                          <a:effectLst/>
                          <a:latin typeface="Times New Roman" pitchFamily="18" charset="0"/>
                          <a:cs typeface="Arial" pitchFamily="34" charset="0"/>
                        </a:rPr>
                        <a:t>Impedance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bg1"/>
                          </a:solidFill>
                          <a:effectLst/>
                          <a:latin typeface="Times New Roman" pitchFamily="18" charset="0"/>
                          <a:cs typeface="Arial" pitchFamily="34" charset="0"/>
                        </a:rPr>
                        <a:t>Use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612775">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20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RG-59</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2000" b="1" i="0" u="none" strike="noStrike" cap="none" normalizeH="0" baseline="0">
                          <a:ln>
                            <a:noFill/>
                          </a:ln>
                          <a:solidFill>
                            <a:schemeClr val="bg1"/>
                          </a:solidFill>
                          <a:effectLst/>
                          <a:latin typeface="Times New Roman" pitchFamily="18" charset="0"/>
                          <a:cs typeface="Arial" pitchFamily="34" charset="0"/>
                        </a:rPr>
                        <a:t>75 </a:t>
                      </a:r>
                      <a:r>
                        <a:rPr kumimoji="0" lang="en-US" sz="2000" b="1" i="0" u="none" strike="noStrike" cap="none" normalizeH="0" baseline="0">
                          <a:ln>
                            <a:noFill/>
                          </a:ln>
                          <a:solidFill>
                            <a:schemeClr val="bg1"/>
                          </a:solidFill>
                          <a:effectLst/>
                          <a:latin typeface="Symbol" pitchFamily="18" charset="2"/>
                          <a:cs typeface="Arial" pitchFamily="34" charset="0"/>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2000" b="1" i="0" u="none" strike="noStrike" cap="none" normalizeH="0" baseline="0">
                          <a:ln>
                            <a:noFill/>
                          </a:ln>
                          <a:solidFill>
                            <a:schemeClr val="bg1"/>
                          </a:solidFill>
                          <a:effectLst/>
                          <a:latin typeface="Times New Roman" pitchFamily="18" charset="0"/>
                          <a:cs typeface="Arial" pitchFamily="34" charset="0"/>
                        </a:rPr>
                        <a:t>Cable TV</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1"/>
                  </a:ext>
                </a:extLst>
              </a:tr>
              <a:tr h="769938">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2000" b="1" i="0" u="none" strike="noStrike" cap="none" normalizeH="0" baseline="0" dirty="0">
                          <a:ln>
                            <a:noFill/>
                          </a:ln>
                          <a:solidFill>
                            <a:schemeClr val="hlink"/>
                          </a:solidFill>
                          <a:effectLst>
                            <a:outerShdw blurRad="38100" dist="38100" dir="2700000" algn="tl">
                              <a:srgbClr val="C0C0C0"/>
                            </a:outerShdw>
                          </a:effectLst>
                          <a:latin typeface="Times New Roman" pitchFamily="18" charset="0"/>
                          <a:cs typeface="Arial" pitchFamily="34" charset="0"/>
                        </a:rPr>
                        <a:t>RG-58</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2000" b="1" i="0" u="none" strike="noStrike" cap="none" normalizeH="0" baseline="0">
                          <a:ln>
                            <a:noFill/>
                          </a:ln>
                          <a:solidFill>
                            <a:schemeClr val="bg1"/>
                          </a:solidFill>
                          <a:effectLst/>
                          <a:latin typeface="Times New Roman" pitchFamily="18" charset="0"/>
                          <a:cs typeface="Arial" pitchFamily="34" charset="0"/>
                        </a:rPr>
                        <a:t>50 </a:t>
                      </a:r>
                      <a:r>
                        <a:rPr kumimoji="0" lang="en-US" sz="2000" b="1" i="0" u="none" strike="noStrike" cap="none" normalizeH="0" baseline="0">
                          <a:ln>
                            <a:noFill/>
                          </a:ln>
                          <a:solidFill>
                            <a:schemeClr val="bg1"/>
                          </a:solidFill>
                          <a:effectLst/>
                          <a:latin typeface="Symbol" pitchFamily="18" charset="2"/>
                          <a:cs typeface="Arial" pitchFamily="34" charset="0"/>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2000" b="1" i="0" u="none" strike="noStrike" cap="none" normalizeH="0" baseline="0">
                          <a:ln>
                            <a:noFill/>
                          </a:ln>
                          <a:solidFill>
                            <a:schemeClr val="bg1"/>
                          </a:solidFill>
                          <a:effectLst/>
                          <a:latin typeface="Times New Roman" pitchFamily="18" charset="0"/>
                          <a:cs typeface="Arial" pitchFamily="34" charset="0"/>
                        </a:rPr>
                        <a:t>Thin Ethernet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2"/>
                  </a:ext>
                </a:extLst>
              </a:tr>
              <a:tr h="585788">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20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RG-11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2000" b="1" i="0" u="none" strike="noStrike" cap="none" normalizeH="0" baseline="0">
                          <a:ln>
                            <a:noFill/>
                          </a:ln>
                          <a:solidFill>
                            <a:schemeClr val="bg1"/>
                          </a:solidFill>
                          <a:effectLst/>
                          <a:latin typeface="Times New Roman" pitchFamily="18" charset="0"/>
                          <a:cs typeface="Arial" pitchFamily="34" charset="0"/>
                        </a:rPr>
                        <a:t>50 </a:t>
                      </a:r>
                      <a:r>
                        <a:rPr kumimoji="0" lang="en-US" sz="2000" b="1" i="0" u="none" strike="noStrike" cap="none" normalizeH="0" baseline="0">
                          <a:ln>
                            <a:noFill/>
                          </a:ln>
                          <a:solidFill>
                            <a:schemeClr val="bg1"/>
                          </a:solidFill>
                          <a:effectLst/>
                          <a:latin typeface="Symbol" pitchFamily="18" charset="2"/>
                          <a:cs typeface="Arial" pitchFamily="34" charset="0"/>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2000" b="1" i="0" u="none" strike="noStrike" cap="none" normalizeH="0" baseline="0">
                          <a:ln>
                            <a:noFill/>
                          </a:ln>
                          <a:solidFill>
                            <a:schemeClr val="bg1"/>
                          </a:solidFill>
                          <a:effectLst/>
                          <a:latin typeface="Times New Roman" pitchFamily="18" charset="0"/>
                          <a:cs typeface="Arial" pitchFamily="34" charset="0"/>
                        </a:rPr>
                        <a:t>Thick Ethernet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3"/>
                  </a:ext>
                </a:extLst>
              </a:tr>
            </a:tbl>
          </a:graphicData>
        </a:graphic>
      </p:graphicFrame>
      <p:sp>
        <p:nvSpPr>
          <p:cNvPr id="82969" name="Rectangle 3"/>
          <p:cNvSpPr>
            <a:spLocks noChangeArrowheads="1"/>
          </p:cNvSpPr>
          <p:nvPr/>
        </p:nvSpPr>
        <p:spPr bwMode="auto">
          <a:xfrm>
            <a:off x="2673057" y="4859338"/>
            <a:ext cx="6346656" cy="460375"/>
          </a:xfrm>
          <a:prstGeom prst="rect">
            <a:avLst/>
          </a:prstGeom>
          <a:noFill/>
          <a:ln w="9525">
            <a:noFill/>
            <a:miter lim="800000"/>
            <a:headEnd/>
            <a:tailEnd/>
          </a:ln>
        </p:spPr>
        <p:txBody>
          <a:bodyPr wrap="square">
            <a:spAutoFit/>
          </a:bodyPr>
          <a:lstStyle/>
          <a:p>
            <a:pPr algn="ctr">
              <a:spcBef>
                <a:spcPts val="1900"/>
              </a:spcBef>
            </a:pPr>
            <a:r>
              <a:rPr lang="en-US" dirty="0"/>
              <a:t>RG-Radio Government (ratings)</a:t>
            </a:r>
          </a:p>
        </p:txBody>
      </p:sp>
      <p:sp>
        <p:nvSpPr>
          <p:cNvPr id="82970" name="Rectangle 4"/>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
        <p:nvSpPr>
          <p:cNvPr id="6" name="Rectangle 3">
            <a:extLst>
              <a:ext uri="{FF2B5EF4-FFF2-40B4-BE49-F238E27FC236}">
                <a16:creationId xmlns:a16="http://schemas.microsoft.com/office/drawing/2014/main" id="{76BC3A60-A2A6-4681-B556-D7CBCA31882B}"/>
              </a:ext>
            </a:extLst>
          </p:cNvPr>
          <p:cNvSpPr>
            <a:spLocks noChangeArrowheads="1"/>
          </p:cNvSpPr>
          <p:nvPr/>
        </p:nvSpPr>
        <p:spPr bwMode="auto">
          <a:xfrm>
            <a:off x="73379" y="5319713"/>
            <a:ext cx="6346656" cy="830997"/>
          </a:xfrm>
          <a:prstGeom prst="rect">
            <a:avLst/>
          </a:prstGeom>
          <a:noFill/>
          <a:ln w="9525">
            <a:noFill/>
            <a:miter lim="800000"/>
            <a:headEnd/>
            <a:tailEnd/>
          </a:ln>
        </p:spPr>
        <p:txBody>
          <a:bodyPr wrap="square">
            <a:spAutoFit/>
          </a:bodyPr>
          <a:lstStyle/>
          <a:p>
            <a:pPr algn="ctr">
              <a:spcBef>
                <a:spcPts val="1900"/>
              </a:spcBef>
            </a:pPr>
            <a:r>
              <a:rPr lang="en-US" dirty="0"/>
              <a:t>Each RG number denotes a unique set of physical specification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0"/>
          <p:cNvPicPr>
            <a:picLocks noChangeAspect="1" noChangeArrowheads="1"/>
          </p:cNvPicPr>
          <p:nvPr/>
        </p:nvPicPr>
        <p:blipFill>
          <a:blip r:embed="rId2"/>
          <a:srcRect/>
          <a:stretch>
            <a:fillRect/>
          </a:stretch>
        </p:blipFill>
        <p:spPr bwMode="auto">
          <a:xfrm>
            <a:off x="487363" y="2895600"/>
            <a:ext cx="8199437" cy="2055813"/>
          </a:xfrm>
          <a:prstGeom prst="rect">
            <a:avLst/>
          </a:prstGeom>
          <a:noFill/>
          <a:ln w="9525">
            <a:noFill/>
            <a:miter lim="800000"/>
            <a:headEnd/>
            <a:tailEnd/>
          </a:ln>
        </p:spPr>
      </p:pic>
      <p:sp>
        <p:nvSpPr>
          <p:cNvPr id="83971" name="Rectangle 11"/>
          <p:cNvSpPr>
            <a:spLocks noChangeArrowheads="1"/>
          </p:cNvSpPr>
          <p:nvPr/>
        </p:nvSpPr>
        <p:spPr bwMode="auto">
          <a:xfrm>
            <a:off x="3367088" y="1047750"/>
            <a:ext cx="2259012" cy="457200"/>
          </a:xfrm>
          <a:prstGeom prst="rect">
            <a:avLst/>
          </a:prstGeom>
          <a:noFill/>
          <a:ln w="9525">
            <a:noFill/>
            <a:miter lim="800000"/>
            <a:headEnd/>
            <a:tailEnd/>
          </a:ln>
        </p:spPr>
        <p:txBody>
          <a:bodyPr wrap="none">
            <a:spAutoFit/>
          </a:bodyPr>
          <a:lstStyle/>
          <a:p>
            <a:pPr eaLnBrk="0" hangingPunct="0"/>
            <a:r>
              <a:rPr lang="en-US" altLang="en-US" b="1" i="1"/>
              <a:t>BNC connectors</a:t>
            </a:r>
          </a:p>
        </p:txBody>
      </p:sp>
      <p:sp>
        <p:nvSpPr>
          <p:cNvPr id="83972" name="Rectangle 3"/>
          <p:cNvSpPr>
            <a:spLocks noChangeArrowheads="1"/>
          </p:cNvSpPr>
          <p:nvPr/>
        </p:nvSpPr>
        <p:spPr bwMode="auto">
          <a:xfrm>
            <a:off x="2176463" y="5427663"/>
            <a:ext cx="4424362" cy="460375"/>
          </a:xfrm>
          <a:prstGeom prst="rect">
            <a:avLst/>
          </a:prstGeom>
          <a:noFill/>
          <a:ln w="9525">
            <a:noFill/>
            <a:miter lim="800000"/>
            <a:headEnd/>
            <a:tailEnd/>
          </a:ln>
        </p:spPr>
        <p:txBody>
          <a:bodyPr wrap="none">
            <a:spAutoFit/>
          </a:bodyPr>
          <a:lstStyle/>
          <a:p>
            <a:pPr algn="ctr">
              <a:spcBef>
                <a:spcPts val="1900"/>
              </a:spcBef>
            </a:pPr>
            <a:r>
              <a:rPr lang="en-US"/>
              <a:t>BNC – Bayone-Neill-Concelman</a:t>
            </a:r>
          </a:p>
        </p:txBody>
      </p:sp>
      <p:sp>
        <p:nvSpPr>
          <p:cNvPr id="83973" name="Rectangle 4"/>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3651250"/>
          </a:xfrm>
          <a:prstGeom prst="rect">
            <a:avLst/>
          </a:prstGeom>
        </p:spPr>
        <p:txBody>
          <a:bodyPr>
            <a:spAutoFit/>
          </a:bodyPr>
          <a:lstStyle/>
          <a:p>
            <a:pPr algn="just">
              <a:spcBef>
                <a:spcPts val="1900"/>
              </a:spcBef>
              <a:buFont typeface="Arial" pitchFamily="34" charset="0"/>
              <a:buChar char="•"/>
              <a:defRPr/>
            </a:pPr>
            <a:r>
              <a:rPr lang="en-US" dirty="0">
                <a:latin typeface="+mn-lt"/>
              </a:rPr>
              <a:t>The BNC connector is used to connect the end of the cable to a device, such as a TV set</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r>
              <a:rPr lang="en-US" dirty="0">
                <a:latin typeface="+mn-lt"/>
              </a:rPr>
              <a:t>BNC T connector is used in ETHERNET</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r>
              <a:rPr lang="en-US" dirty="0">
                <a:latin typeface="+mn-lt"/>
              </a:rPr>
              <a:t>BNC terminator is used at the end of the cable to prevent the reflection of the signal.</a:t>
            </a:r>
          </a:p>
        </p:txBody>
      </p:sp>
      <p:sp>
        <p:nvSpPr>
          <p:cNvPr id="84995" name="Rectangle 2"/>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4021614"/>
          </a:xfrm>
          <a:prstGeom prst="rect">
            <a:avLst/>
          </a:prstGeom>
        </p:spPr>
        <p:txBody>
          <a:bodyPr>
            <a:spAutoFit/>
          </a:bodyPr>
          <a:lstStyle/>
          <a:p>
            <a:pPr algn="just">
              <a:spcBef>
                <a:spcPts val="1900"/>
              </a:spcBef>
              <a:buFont typeface="Arial" pitchFamily="34" charset="0"/>
              <a:buChar char="•"/>
              <a:defRPr/>
            </a:pPr>
            <a:r>
              <a:rPr lang="en-US" dirty="0">
                <a:latin typeface="+mn-lt"/>
              </a:rPr>
              <a:t>The attenuation is much higher in coaxial cable that in twister pair.</a:t>
            </a:r>
          </a:p>
          <a:p>
            <a:pPr algn="just">
              <a:spcBef>
                <a:spcPts val="1900"/>
              </a:spcBef>
              <a:buFont typeface="Arial" pitchFamily="34" charset="0"/>
              <a:buChar char="•"/>
              <a:defRPr/>
            </a:pPr>
            <a:r>
              <a:rPr lang="en-US" dirty="0">
                <a:latin typeface="+mn-lt"/>
              </a:rPr>
              <a:t>In other words, although coaxial cable has a much higher bandwidth, the signal weakens rapidly and requires the frequent use of repeaters.</a:t>
            </a:r>
          </a:p>
          <a:p>
            <a:pPr algn="just">
              <a:spcBef>
                <a:spcPts val="1900"/>
              </a:spcBef>
              <a:buFont typeface="Arial" pitchFamily="34" charset="0"/>
              <a:buChar char="•"/>
              <a:defRPr/>
            </a:pPr>
            <a:r>
              <a:rPr lang="en-US" dirty="0">
                <a:latin typeface="+mn-lt"/>
              </a:rPr>
              <a:t>It is less affected by external magnetic field.</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p:txBody>
      </p:sp>
      <p:sp>
        <p:nvSpPr>
          <p:cNvPr id="86019" name="Rectangle 2"/>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9344" y="1115402"/>
            <a:ext cx="8670571" cy="5003934"/>
          </a:xfrm>
          <a:prstGeom prst="rect">
            <a:avLst/>
          </a:prstGeom>
        </p:spPr>
        <p:txBody>
          <a:bodyPr wrap="square">
            <a:spAutoFit/>
          </a:bodyPr>
          <a:lstStyle/>
          <a:p>
            <a:pPr algn="just">
              <a:spcBef>
                <a:spcPts val="1900"/>
              </a:spcBef>
              <a:buFont typeface="Arial" pitchFamily="34" charset="0"/>
              <a:buChar char="•"/>
              <a:defRPr/>
            </a:pPr>
            <a:r>
              <a:rPr lang="en-US" dirty="0">
                <a:latin typeface="+mn-lt"/>
              </a:rPr>
              <a:t>Optical Fiber is made of glass or plastic and transmit signals in the form of light.</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r>
              <a:rPr lang="en-US" dirty="0">
                <a:latin typeface="+mn-lt"/>
              </a:rPr>
              <a:t>Light travels in a straight line as long as it is moving through a single medium substance.</a:t>
            </a:r>
          </a:p>
          <a:p>
            <a:pPr algn="just">
              <a:spcBef>
                <a:spcPts val="1900"/>
              </a:spcBef>
              <a:buFont typeface="Arial" pitchFamily="34" charset="0"/>
              <a:buChar char="•"/>
              <a:defRPr/>
            </a:pPr>
            <a:r>
              <a:rPr lang="en-US" dirty="0">
                <a:latin typeface="+mn-lt"/>
              </a:rPr>
              <a:t>If a ray of light traveling through one instance suddenly enters another substance (of a different density), the ray changes direction.</a:t>
            </a:r>
          </a:p>
        </p:txBody>
      </p:sp>
      <p:sp>
        <p:nvSpPr>
          <p:cNvPr id="88067"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dirty="0">
                <a:solidFill>
                  <a:srgbClr val="FFFF00"/>
                </a:solidFill>
              </a:rPr>
              <a:t>Optical Fiber </a:t>
            </a:r>
          </a:p>
        </p:txBody>
      </p:sp>
      <p:pic>
        <p:nvPicPr>
          <p:cNvPr id="2050" name="Picture 2" descr="Fiber Optic Cable Jacket: OFNR vs OFNP vs OFNG | FS Community">
            <a:extLst>
              <a:ext uri="{FF2B5EF4-FFF2-40B4-BE49-F238E27FC236}">
                <a16:creationId xmlns:a16="http://schemas.microsoft.com/office/drawing/2014/main" id="{510B317C-DB41-446E-BBD2-2C5AE0BB5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136" y="2191050"/>
            <a:ext cx="4545367" cy="1750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0"/>
          <p:cNvPicPr>
            <a:picLocks noChangeAspect="1" noChangeArrowheads="1"/>
          </p:cNvPicPr>
          <p:nvPr/>
        </p:nvPicPr>
        <p:blipFill>
          <a:blip r:embed="rId2"/>
          <a:srcRect/>
          <a:stretch>
            <a:fillRect/>
          </a:stretch>
        </p:blipFill>
        <p:spPr bwMode="auto">
          <a:xfrm>
            <a:off x="685800" y="2708275"/>
            <a:ext cx="7350125" cy="2092325"/>
          </a:xfrm>
          <a:prstGeom prst="rect">
            <a:avLst/>
          </a:prstGeom>
          <a:noFill/>
          <a:ln w="9525">
            <a:noFill/>
            <a:miter lim="800000"/>
            <a:headEnd/>
            <a:tailEnd/>
          </a:ln>
        </p:spPr>
      </p:pic>
      <p:sp>
        <p:nvSpPr>
          <p:cNvPr id="89091" name="Rectangle 11"/>
          <p:cNvSpPr>
            <a:spLocks noChangeArrowheads="1"/>
          </p:cNvSpPr>
          <p:nvPr/>
        </p:nvSpPr>
        <p:spPr bwMode="auto">
          <a:xfrm>
            <a:off x="3157538" y="971550"/>
            <a:ext cx="2714625" cy="457200"/>
          </a:xfrm>
          <a:prstGeom prst="rect">
            <a:avLst/>
          </a:prstGeom>
          <a:noFill/>
          <a:ln w="9525">
            <a:noFill/>
            <a:miter lim="800000"/>
            <a:headEnd/>
            <a:tailEnd/>
          </a:ln>
        </p:spPr>
        <p:txBody>
          <a:bodyPr wrap="none">
            <a:spAutoFit/>
          </a:bodyPr>
          <a:lstStyle/>
          <a:p>
            <a:pPr eaLnBrk="0" hangingPunct="0"/>
            <a:r>
              <a:rPr lang="en-US" altLang="en-US" b="1" i="1"/>
              <a:t>Bending of light ray</a:t>
            </a:r>
          </a:p>
        </p:txBody>
      </p:sp>
      <p:sp>
        <p:nvSpPr>
          <p:cNvPr id="89092"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5499100"/>
          </a:xfrm>
          <a:prstGeom prst="rect">
            <a:avLst/>
          </a:prstGeom>
        </p:spPr>
        <p:txBody>
          <a:bodyPr>
            <a:spAutoFit/>
          </a:bodyPr>
          <a:lstStyle/>
          <a:p>
            <a:pPr algn="just">
              <a:spcBef>
                <a:spcPts val="1900"/>
              </a:spcBef>
              <a:buFont typeface="Arial" pitchFamily="34" charset="0"/>
              <a:buChar char="•"/>
              <a:defRPr/>
            </a:pPr>
            <a:r>
              <a:rPr lang="en-US" dirty="0">
                <a:latin typeface="+mn-lt"/>
              </a:rPr>
              <a:t>If the angle of incidence I (the angle the ray makes with the line perpendicular to the interface between the two substance) is less that the critical angle, the ray refracts and moves closer to the surface.</a:t>
            </a:r>
          </a:p>
          <a:p>
            <a:pPr algn="just">
              <a:spcBef>
                <a:spcPts val="1900"/>
              </a:spcBef>
              <a:buFont typeface="Arial" pitchFamily="34" charset="0"/>
              <a:buChar char="•"/>
              <a:defRPr/>
            </a:pPr>
            <a:r>
              <a:rPr lang="en-US" dirty="0">
                <a:latin typeface="+mn-lt"/>
              </a:rPr>
              <a:t>If the angle of incidence is equal to the critical angle, the light bends along the surface.</a:t>
            </a:r>
          </a:p>
          <a:p>
            <a:pPr algn="just">
              <a:spcBef>
                <a:spcPts val="1900"/>
              </a:spcBef>
              <a:buFont typeface="Arial" pitchFamily="34" charset="0"/>
              <a:buChar char="•"/>
              <a:defRPr/>
            </a:pPr>
            <a:r>
              <a:rPr lang="en-US" dirty="0">
                <a:latin typeface="+mn-lt"/>
              </a:rPr>
              <a:t>If the angle I greater than the critical angle, the ray reflects (makes a turn) and travels again in the denser substance.</a:t>
            </a:r>
          </a:p>
          <a:p>
            <a:pPr algn="just">
              <a:spcBef>
                <a:spcPts val="1900"/>
              </a:spcBef>
              <a:buFont typeface="Arial" pitchFamily="34" charset="0"/>
              <a:buChar char="•"/>
              <a:defRPr/>
            </a:pPr>
            <a:r>
              <a:rPr lang="en-US" dirty="0">
                <a:latin typeface="+mn-lt"/>
              </a:rPr>
              <a:t>Note that the critical angle is property of the substance, and its value differs from one substance to another.</a:t>
            </a:r>
          </a:p>
          <a:p>
            <a:pPr algn="just">
              <a:spcBef>
                <a:spcPts val="1900"/>
              </a:spcBef>
              <a:buFont typeface="Arial" pitchFamily="34" charset="0"/>
              <a:buChar char="•"/>
              <a:defRPr/>
            </a:pPr>
            <a:endParaRPr lang="en-US" dirty="0">
              <a:latin typeface="+mn-lt"/>
            </a:endParaRPr>
          </a:p>
        </p:txBody>
      </p:sp>
      <p:sp>
        <p:nvSpPr>
          <p:cNvPr id="90115"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4391025"/>
          </a:xfrm>
          <a:prstGeom prst="rect">
            <a:avLst/>
          </a:prstGeom>
        </p:spPr>
        <p:txBody>
          <a:bodyPr>
            <a:spAutoFit/>
          </a:bodyPr>
          <a:lstStyle/>
          <a:p>
            <a:pPr algn="just">
              <a:spcBef>
                <a:spcPts val="1900"/>
              </a:spcBef>
              <a:buFont typeface="Arial" pitchFamily="34" charset="0"/>
              <a:buChar char="•"/>
              <a:defRPr/>
            </a:pPr>
            <a:r>
              <a:rPr lang="en-US" dirty="0">
                <a:latin typeface="+mn-lt"/>
              </a:rPr>
              <a:t>Optical fibers use reflection to guide light through a channel.</a:t>
            </a:r>
          </a:p>
          <a:p>
            <a:pPr algn="just">
              <a:spcBef>
                <a:spcPts val="1900"/>
              </a:spcBef>
              <a:buFont typeface="Arial" pitchFamily="34" charset="0"/>
              <a:buChar char="•"/>
              <a:defRPr/>
            </a:pPr>
            <a:r>
              <a:rPr lang="en-US" dirty="0">
                <a:latin typeface="+mn-lt"/>
              </a:rPr>
              <a:t>A glass or plastic is surrounded by a cladding of less dense glass or plastic.</a:t>
            </a:r>
          </a:p>
          <a:p>
            <a:pPr algn="just">
              <a:spcBef>
                <a:spcPts val="1900"/>
              </a:spcBef>
              <a:buFont typeface="Arial" pitchFamily="34" charset="0"/>
              <a:buChar char="•"/>
              <a:defRPr/>
            </a:pPr>
            <a:r>
              <a:rPr lang="en-US" dirty="0">
                <a:latin typeface="+mn-lt"/>
              </a:rPr>
              <a:t>The difference in density of the two materials must be such that a beam of light moving through the core is reflected of the cladding instead of being refracted into it.</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p:txBody>
      </p:sp>
      <p:sp>
        <p:nvSpPr>
          <p:cNvPr id="91139"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0"/>
          <p:cNvPicPr>
            <a:picLocks noChangeAspect="1" noChangeArrowheads="1"/>
          </p:cNvPicPr>
          <p:nvPr/>
        </p:nvPicPr>
        <p:blipFill>
          <a:blip r:embed="rId2"/>
          <a:srcRect/>
          <a:stretch>
            <a:fillRect/>
          </a:stretch>
        </p:blipFill>
        <p:spPr bwMode="auto">
          <a:xfrm>
            <a:off x="304800" y="2867025"/>
            <a:ext cx="8281988" cy="1400175"/>
          </a:xfrm>
          <a:prstGeom prst="rect">
            <a:avLst/>
          </a:prstGeom>
          <a:noFill/>
          <a:ln w="9525">
            <a:noFill/>
            <a:miter lim="800000"/>
            <a:headEnd/>
            <a:tailEnd/>
          </a:ln>
        </p:spPr>
      </p:pic>
      <p:sp>
        <p:nvSpPr>
          <p:cNvPr id="92163" name="Rectangle 11"/>
          <p:cNvSpPr>
            <a:spLocks noChangeArrowheads="1"/>
          </p:cNvSpPr>
          <p:nvPr/>
        </p:nvSpPr>
        <p:spPr bwMode="auto">
          <a:xfrm>
            <a:off x="3498850" y="971550"/>
            <a:ext cx="1765300" cy="457200"/>
          </a:xfrm>
          <a:prstGeom prst="rect">
            <a:avLst/>
          </a:prstGeom>
          <a:noFill/>
          <a:ln w="9525">
            <a:noFill/>
            <a:miter lim="800000"/>
            <a:headEnd/>
            <a:tailEnd/>
          </a:ln>
        </p:spPr>
        <p:txBody>
          <a:bodyPr wrap="none">
            <a:spAutoFit/>
          </a:bodyPr>
          <a:lstStyle/>
          <a:p>
            <a:pPr eaLnBrk="0" hangingPunct="0"/>
            <a:r>
              <a:rPr lang="en-US" altLang="en-US" b="1" i="1"/>
              <a:t>Optical fiber</a:t>
            </a:r>
          </a:p>
        </p:txBody>
      </p:sp>
      <p:sp>
        <p:nvSpPr>
          <p:cNvPr id="92164" name="Text Box 6"/>
          <p:cNvSpPr txBox="1">
            <a:spLocks noChangeArrowheads="1"/>
          </p:cNvSpPr>
          <p:nvPr/>
        </p:nvSpPr>
        <p:spPr bwMode="auto">
          <a:xfrm>
            <a:off x="1352550" y="0"/>
            <a:ext cx="7543800" cy="701675"/>
          </a:xfrm>
          <a:prstGeom prst="rect">
            <a:avLst/>
          </a:prstGeom>
          <a:noFill/>
          <a:ln w="9525">
            <a:noFill/>
            <a:miter lim="800000"/>
            <a:headEnd/>
            <a:tailEnd/>
          </a:ln>
        </p:spPr>
        <p:txBody>
          <a:bodyPr>
            <a:spAutoFit/>
          </a:bodyPr>
          <a:lstStyle/>
          <a:p>
            <a:pPr algn="ctr" eaLnBrk="0" hangingPunct="0"/>
            <a:r>
              <a:rPr lang="en-US" sz="4000" b="1">
                <a:solidFill>
                  <a:srgbClr val="FEF800"/>
                </a:solidFill>
              </a:rPr>
              <a:t>Cont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1504950" y="0"/>
            <a:ext cx="7639050" cy="647700"/>
          </a:xfrm>
          <a:noFill/>
          <a:ln w="12700" algn="ctr">
            <a:miter lim="800000"/>
            <a:headEnd/>
            <a:tailEnd/>
          </a:ln>
        </p:spPr>
        <p:txBody>
          <a:bodyPr vert="horz" wrap="square" lIns="63500" tIns="25400" rIns="63500" bIns="25400" numCol="1" anchor="t" anchorCtr="0" compatLnSpc="1">
            <a:prstTxWarp prst="textNoShape">
              <a:avLst/>
            </a:prstTxWarp>
            <a:spAutoFit/>
          </a:bodyPr>
          <a:lstStyle/>
          <a:p>
            <a:pPr>
              <a:lnSpc>
                <a:spcPct val="88000"/>
              </a:lnSpc>
            </a:pPr>
            <a:r>
              <a:rPr lang="en-US" b="1">
                <a:solidFill>
                  <a:srgbClr val="FEF800"/>
                </a:solidFill>
                <a:latin typeface="Avant Garde" charset="0"/>
              </a:rPr>
              <a:t>Introduction</a:t>
            </a:r>
          </a:p>
        </p:txBody>
      </p:sp>
      <p:sp>
        <p:nvSpPr>
          <p:cNvPr id="892933" name="Rectangle 5"/>
          <p:cNvSpPr>
            <a:spLocks noChangeArrowheads="1"/>
          </p:cNvSpPr>
          <p:nvPr/>
        </p:nvSpPr>
        <p:spPr bwMode="auto">
          <a:xfrm>
            <a:off x="1238250" y="2247900"/>
            <a:ext cx="5943600" cy="1917700"/>
          </a:xfrm>
          <a:prstGeom prst="rect">
            <a:avLst/>
          </a:prstGeom>
          <a:noFill/>
          <a:ln w="9525">
            <a:noFill/>
            <a:miter lim="800000"/>
            <a:headEnd/>
            <a:tailEnd/>
          </a:ln>
        </p:spPr>
        <p:txBody>
          <a:bodyPr>
            <a:spAutoFit/>
          </a:bodyPr>
          <a:lstStyle/>
          <a:p>
            <a:pPr eaLnBrk="0" hangingPunct="0">
              <a:buFontTx/>
              <a:buChar char="•"/>
            </a:pPr>
            <a:r>
              <a:rPr lang="en-US">
                <a:latin typeface="Arial" pitchFamily="34" charset="0"/>
              </a:rPr>
              <a:t>Components</a:t>
            </a:r>
          </a:p>
          <a:p>
            <a:pPr eaLnBrk="0" hangingPunct="0">
              <a:buFontTx/>
              <a:buChar char="•"/>
            </a:pPr>
            <a:endParaRPr lang="en-US">
              <a:latin typeface="Arial" pitchFamily="34" charset="0"/>
            </a:endParaRPr>
          </a:p>
          <a:p>
            <a:pPr eaLnBrk="0" hangingPunct="0">
              <a:buFontTx/>
              <a:buChar char="•"/>
            </a:pPr>
            <a:r>
              <a:rPr lang="en-US">
                <a:latin typeface="Arial" pitchFamily="34" charset="0"/>
              </a:rPr>
              <a:t>Data Representation</a:t>
            </a:r>
          </a:p>
          <a:p>
            <a:pPr eaLnBrk="0" hangingPunct="0">
              <a:buFontTx/>
              <a:buChar char="•"/>
            </a:pPr>
            <a:endParaRPr lang="en-US">
              <a:latin typeface="Arial" pitchFamily="34" charset="0"/>
            </a:endParaRPr>
          </a:p>
          <a:p>
            <a:pPr eaLnBrk="0" hangingPunct="0">
              <a:buFontTx/>
              <a:buChar char="•"/>
            </a:pPr>
            <a:r>
              <a:rPr lang="en-US">
                <a:latin typeface="Arial" pitchFamily="34" charset="0"/>
              </a:rPr>
              <a:t>Direction of Data Flow</a:t>
            </a:r>
          </a:p>
        </p:txBody>
      </p:sp>
      <p:sp>
        <p:nvSpPr>
          <p:cNvPr id="6148" name="Text Box 6"/>
          <p:cNvSpPr txBox="1">
            <a:spLocks noChangeArrowheads="1"/>
          </p:cNvSpPr>
          <p:nvPr/>
        </p:nvSpPr>
        <p:spPr bwMode="auto">
          <a:xfrm>
            <a:off x="762000" y="1162050"/>
            <a:ext cx="8115300" cy="579438"/>
          </a:xfrm>
          <a:prstGeom prst="rect">
            <a:avLst/>
          </a:prstGeom>
          <a:noFill/>
          <a:ln w="9525">
            <a:noFill/>
            <a:miter lim="800000"/>
            <a:headEnd/>
            <a:tailEnd/>
          </a:ln>
        </p:spPr>
        <p:txBody>
          <a:bodyPr>
            <a:spAutoFit/>
          </a:bodyPr>
          <a:lstStyle/>
          <a:p>
            <a:pPr>
              <a:spcBef>
                <a:spcPct val="50000"/>
              </a:spcBef>
            </a:pPr>
            <a:r>
              <a:rPr lang="en-US" sz="3200" b="1" u="sng"/>
              <a:t>BASICS OF DATA COMMUNICATION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92933">
                                            <p:txEl>
                                              <p:pRg st="0" end="0"/>
                                            </p:txEl>
                                          </p:spTgt>
                                        </p:tgtEl>
                                        <p:attrNameLst>
                                          <p:attrName>style.visibility</p:attrName>
                                        </p:attrNameLst>
                                      </p:cBhvr>
                                      <p:to>
                                        <p:strVal val="visible"/>
                                      </p:to>
                                    </p:set>
                                    <p:animEffect transition="in" filter="diamond(in)">
                                      <p:cBhvr>
                                        <p:cTn id="7" dur="1000"/>
                                        <p:tgtEl>
                                          <p:spTgt spid="8929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92933">
                                            <p:txEl>
                                              <p:pRg st="2" end="2"/>
                                            </p:txEl>
                                          </p:spTgt>
                                        </p:tgtEl>
                                        <p:attrNameLst>
                                          <p:attrName>style.visibility</p:attrName>
                                        </p:attrNameLst>
                                      </p:cBhvr>
                                      <p:to>
                                        <p:strVal val="visible"/>
                                      </p:to>
                                    </p:set>
                                    <p:animEffect transition="in" filter="diamond(in)">
                                      <p:cBhvr>
                                        <p:cTn id="12" dur="1000"/>
                                        <p:tgtEl>
                                          <p:spTgt spid="89293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892933">
                                            <p:txEl>
                                              <p:pRg st="4" end="4"/>
                                            </p:txEl>
                                          </p:spTgt>
                                        </p:tgtEl>
                                        <p:attrNameLst>
                                          <p:attrName>style.visibility</p:attrName>
                                        </p:attrNameLst>
                                      </p:cBhvr>
                                      <p:to>
                                        <p:strVal val="visible"/>
                                      </p:to>
                                    </p:set>
                                    <p:animEffect transition="in" filter="diamond(in)">
                                      <p:cBhvr>
                                        <p:cTn id="17" dur="1000"/>
                                        <p:tgtEl>
                                          <p:spTgt spid="8929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0"/>
          <p:cNvPicPr>
            <a:picLocks noChangeAspect="1" noChangeArrowheads="1"/>
          </p:cNvPicPr>
          <p:nvPr/>
        </p:nvPicPr>
        <p:blipFill>
          <a:blip r:embed="rId2"/>
          <a:srcRect/>
          <a:stretch>
            <a:fillRect/>
          </a:stretch>
        </p:blipFill>
        <p:spPr bwMode="auto">
          <a:xfrm>
            <a:off x="271463" y="2014538"/>
            <a:ext cx="8034337" cy="2786062"/>
          </a:xfrm>
          <a:prstGeom prst="rect">
            <a:avLst/>
          </a:prstGeom>
          <a:noFill/>
          <a:ln w="9525">
            <a:noFill/>
            <a:miter lim="800000"/>
            <a:headEnd/>
            <a:tailEnd/>
          </a:ln>
        </p:spPr>
      </p:pic>
      <p:sp>
        <p:nvSpPr>
          <p:cNvPr id="93187" name="Rectangle 11"/>
          <p:cNvSpPr>
            <a:spLocks noChangeArrowheads="1"/>
          </p:cNvSpPr>
          <p:nvPr/>
        </p:nvSpPr>
        <p:spPr bwMode="auto">
          <a:xfrm>
            <a:off x="2941638" y="1028700"/>
            <a:ext cx="2613025" cy="457200"/>
          </a:xfrm>
          <a:prstGeom prst="rect">
            <a:avLst/>
          </a:prstGeom>
          <a:noFill/>
          <a:ln w="9525">
            <a:noFill/>
            <a:miter lim="800000"/>
            <a:headEnd/>
            <a:tailEnd/>
          </a:ln>
        </p:spPr>
        <p:txBody>
          <a:bodyPr wrap="none">
            <a:spAutoFit/>
          </a:bodyPr>
          <a:lstStyle/>
          <a:p>
            <a:pPr eaLnBrk="0" hangingPunct="0"/>
            <a:r>
              <a:rPr lang="en-US" altLang="en-US" b="1" i="1"/>
              <a:t>Propagation modes</a:t>
            </a:r>
          </a:p>
        </p:txBody>
      </p:sp>
      <p:sp>
        <p:nvSpPr>
          <p:cNvPr id="93188"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7337425"/>
          </a:xfrm>
          <a:prstGeom prst="rect">
            <a:avLst/>
          </a:prstGeom>
        </p:spPr>
        <p:txBody>
          <a:bodyPr>
            <a:spAutoFit/>
          </a:bodyPr>
          <a:lstStyle/>
          <a:p>
            <a:pPr algn="just">
              <a:spcBef>
                <a:spcPts val="1900"/>
              </a:spcBef>
              <a:buFont typeface="Arial" pitchFamily="34" charset="0"/>
              <a:buChar char="•"/>
              <a:defRPr/>
            </a:pPr>
            <a:r>
              <a:rPr lang="en-US" b="1" dirty="0">
                <a:latin typeface="+mn-lt"/>
              </a:rPr>
              <a:t>Multimode</a:t>
            </a:r>
            <a:r>
              <a:rPr lang="en-US" dirty="0">
                <a:latin typeface="+mn-lt"/>
              </a:rPr>
              <a:t> is so named because multiple beams from a light source move through the core in different paths.</a:t>
            </a:r>
          </a:p>
          <a:p>
            <a:pPr algn="just">
              <a:spcBef>
                <a:spcPts val="1900"/>
              </a:spcBef>
              <a:buFont typeface="Arial" pitchFamily="34" charset="0"/>
              <a:buChar char="•"/>
              <a:defRPr/>
            </a:pPr>
            <a:r>
              <a:rPr lang="en-US" dirty="0">
                <a:latin typeface="+mn-lt"/>
              </a:rPr>
              <a:t>In </a:t>
            </a:r>
            <a:r>
              <a:rPr lang="en-US" b="1" dirty="0">
                <a:latin typeface="+mn-lt"/>
              </a:rPr>
              <a:t>multimode step-index </a:t>
            </a:r>
            <a:r>
              <a:rPr lang="en-US" dirty="0">
                <a:latin typeface="+mn-lt"/>
              </a:rPr>
              <a:t>fiber, the density of the core remains constant from the center to the edges.</a:t>
            </a:r>
          </a:p>
          <a:p>
            <a:pPr algn="just">
              <a:spcBef>
                <a:spcPts val="1900"/>
              </a:spcBef>
              <a:buFont typeface="Arial" pitchFamily="34" charset="0"/>
              <a:buChar char="•"/>
              <a:defRPr/>
            </a:pPr>
            <a:r>
              <a:rPr lang="en-US" dirty="0">
                <a:latin typeface="+mn-lt"/>
              </a:rPr>
              <a:t>A beam of light moves through this constant density in a straight line until it reaches the interface of the core and the cladding.</a:t>
            </a:r>
          </a:p>
          <a:p>
            <a:pPr algn="just">
              <a:spcBef>
                <a:spcPts val="1900"/>
              </a:spcBef>
              <a:buFont typeface="Arial" pitchFamily="34" charset="0"/>
              <a:buChar char="•"/>
              <a:defRPr/>
            </a:pPr>
            <a:r>
              <a:rPr lang="en-US" dirty="0">
                <a:latin typeface="+mn-lt"/>
              </a:rPr>
              <a:t>At the interface, there is an abrupt change due to a lower density, this alters the angle of the beam’s motion.</a:t>
            </a:r>
          </a:p>
          <a:p>
            <a:pPr algn="just">
              <a:spcBef>
                <a:spcPts val="1900"/>
              </a:spcBef>
              <a:buFont typeface="Arial" pitchFamily="34" charset="0"/>
              <a:buChar char="•"/>
              <a:defRPr/>
            </a:pPr>
            <a:r>
              <a:rPr lang="en-US" dirty="0">
                <a:latin typeface="+mn-lt"/>
              </a:rPr>
              <a:t>The term step index refers to the suddenness of this change, which contributes to the </a:t>
            </a:r>
            <a:r>
              <a:rPr lang="en-US" b="1" dirty="0">
                <a:latin typeface="+mn-lt"/>
              </a:rPr>
              <a:t>distortion</a:t>
            </a:r>
            <a:r>
              <a:rPr lang="en-US" dirty="0">
                <a:latin typeface="+mn-lt"/>
              </a:rPr>
              <a:t> of the signal as it passes through the fiber.</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p:txBody>
      </p:sp>
      <p:sp>
        <p:nvSpPr>
          <p:cNvPr id="94211"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5129212"/>
          </a:xfrm>
          <a:prstGeom prst="rect">
            <a:avLst/>
          </a:prstGeom>
        </p:spPr>
        <p:txBody>
          <a:bodyPr>
            <a:spAutoFit/>
          </a:bodyPr>
          <a:lstStyle/>
          <a:p>
            <a:pPr algn="just">
              <a:spcBef>
                <a:spcPts val="1900"/>
              </a:spcBef>
              <a:buFont typeface="Arial" pitchFamily="34" charset="0"/>
              <a:buChar char="•"/>
              <a:defRPr/>
            </a:pPr>
            <a:r>
              <a:rPr lang="en-US" dirty="0">
                <a:latin typeface="+mn-lt"/>
              </a:rPr>
              <a:t>Multimode step index fibers are similar to the single mode step index fibers except the center core is much larger with multimode configuration. </a:t>
            </a:r>
          </a:p>
          <a:p>
            <a:pPr algn="just">
              <a:spcBef>
                <a:spcPts val="1900"/>
              </a:spcBef>
              <a:buFont typeface="Arial" pitchFamily="34" charset="0"/>
              <a:buChar char="•"/>
              <a:defRPr/>
            </a:pPr>
            <a:r>
              <a:rPr lang="en-US" dirty="0">
                <a:latin typeface="+mn-lt"/>
              </a:rPr>
              <a:t>With this large core diameter there are many paths through which light can travel. </a:t>
            </a:r>
          </a:p>
          <a:p>
            <a:pPr algn="just">
              <a:spcBef>
                <a:spcPts val="1900"/>
              </a:spcBef>
              <a:buFont typeface="Arial" pitchFamily="34" charset="0"/>
              <a:buChar char="•"/>
              <a:defRPr/>
            </a:pPr>
            <a:r>
              <a:rPr lang="en-US" dirty="0">
                <a:latin typeface="+mn-lt"/>
              </a:rPr>
              <a:t>This type of fiber has a large light to fiber aperture and allows more light to enter the fiber. </a:t>
            </a:r>
          </a:p>
          <a:p>
            <a:pPr algn="just">
              <a:spcBef>
                <a:spcPts val="1900"/>
              </a:spcBef>
              <a:buFont typeface="Arial" pitchFamily="34" charset="0"/>
              <a:buChar char="•"/>
              <a:defRPr/>
            </a:pPr>
            <a:r>
              <a:rPr lang="en-US" dirty="0">
                <a:latin typeface="+mn-lt"/>
              </a:rPr>
              <a:t>The light rays that strike the core/cladding interface at an angle greater than the critical angle are propagated down the core in a zigzag fashion. </a:t>
            </a:r>
          </a:p>
          <a:p>
            <a:pPr algn="just">
              <a:spcBef>
                <a:spcPts val="1900"/>
              </a:spcBef>
              <a:buFont typeface="Arial" pitchFamily="34" charset="0"/>
              <a:buChar char="•"/>
              <a:defRPr/>
            </a:pPr>
            <a:endParaRPr lang="en-US" dirty="0">
              <a:latin typeface="+mn-lt"/>
            </a:endParaRPr>
          </a:p>
        </p:txBody>
      </p:sp>
      <p:sp>
        <p:nvSpPr>
          <p:cNvPr id="95235"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3778250"/>
          </a:xfrm>
          <a:prstGeom prst="rect">
            <a:avLst/>
          </a:prstGeom>
        </p:spPr>
        <p:txBody>
          <a:bodyPr>
            <a:spAutoFit/>
          </a:bodyPr>
          <a:lstStyle/>
          <a:p>
            <a:pPr algn="just">
              <a:spcBef>
                <a:spcPts val="1900"/>
              </a:spcBef>
              <a:buFont typeface="Arial" pitchFamily="34" charset="0"/>
              <a:buChar char="•"/>
              <a:defRPr/>
            </a:pPr>
            <a:r>
              <a:rPr lang="en-US" dirty="0">
                <a:latin typeface="+mn-lt"/>
              </a:rPr>
              <a:t>Light rays that strike the core/cladding interface at an angle less than the critical angle enter the cladding and are lost. </a:t>
            </a:r>
          </a:p>
          <a:p>
            <a:pPr algn="just">
              <a:spcBef>
                <a:spcPts val="1900"/>
              </a:spcBef>
              <a:buFont typeface="Arial" pitchFamily="34" charset="0"/>
              <a:buChar char="•"/>
              <a:defRPr/>
            </a:pPr>
            <a:r>
              <a:rPr lang="en-US" dirty="0">
                <a:latin typeface="+mn-lt"/>
              </a:rPr>
              <a:t>Light rays take different paths down the fiber, which results in large difference in propagation times. </a:t>
            </a:r>
          </a:p>
          <a:p>
            <a:pPr algn="just">
              <a:spcBef>
                <a:spcPts val="1900"/>
              </a:spcBef>
              <a:buFont typeface="Arial" pitchFamily="34" charset="0"/>
              <a:buChar char="•"/>
              <a:defRPr/>
            </a:pPr>
            <a:r>
              <a:rPr lang="en-US" dirty="0">
                <a:latin typeface="+mn-lt"/>
              </a:rPr>
              <a:t>Due to this light rays travelling down fiber have a tendency to spread out.</a:t>
            </a:r>
          </a:p>
          <a:p>
            <a:pPr algn="just">
              <a:spcBef>
                <a:spcPts val="1900"/>
              </a:spcBef>
              <a:buFont typeface="Arial" pitchFamily="34" charset="0"/>
              <a:buChar char="•"/>
              <a:defRPr/>
            </a:pPr>
            <a:endParaRPr lang="en-US" dirty="0">
              <a:latin typeface="+mn-lt"/>
            </a:endParaRPr>
          </a:p>
        </p:txBody>
      </p:sp>
      <p:sp>
        <p:nvSpPr>
          <p:cNvPr id="96259"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5861050"/>
          </a:xfrm>
          <a:prstGeom prst="rect">
            <a:avLst/>
          </a:prstGeom>
        </p:spPr>
        <p:txBody>
          <a:bodyPr>
            <a:spAutoFit/>
          </a:bodyPr>
          <a:lstStyle/>
          <a:p>
            <a:pPr algn="just">
              <a:spcBef>
                <a:spcPts val="1900"/>
              </a:spcBef>
              <a:buFont typeface="Arial" pitchFamily="34" charset="0"/>
              <a:buChar char="•"/>
              <a:defRPr/>
            </a:pPr>
            <a:r>
              <a:rPr lang="en-US" b="1" dirty="0">
                <a:latin typeface="+mn-lt"/>
              </a:rPr>
              <a:t>Multimode graded-index fiber, </a:t>
            </a:r>
            <a:r>
              <a:rPr lang="en-US" dirty="0">
                <a:latin typeface="+mn-lt"/>
              </a:rPr>
              <a:t>decreases this distortion of the signal through the cable.</a:t>
            </a:r>
          </a:p>
          <a:p>
            <a:pPr algn="just">
              <a:spcBef>
                <a:spcPts val="1900"/>
              </a:spcBef>
              <a:buFont typeface="Arial" pitchFamily="34" charset="0"/>
              <a:buChar char="•"/>
              <a:defRPr/>
            </a:pPr>
            <a:r>
              <a:rPr lang="en-US" dirty="0">
                <a:latin typeface="+mn-lt"/>
              </a:rPr>
              <a:t>The word index here refers to the index of refraction.</a:t>
            </a:r>
          </a:p>
          <a:p>
            <a:pPr algn="just">
              <a:spcBef>
                <a:spcPts val="1900"/>
              </a:spcBef>
              <a:buFont typeface="Arial" pitchFamily="34" charset="0"/>
              <a:buChar char="•"/>
              <a:defRPr/>
            </a:pPr>
            <a:r>
              <a:rPr lang="en-US" dirty="0">
                <a:latin typeface="+mn-lt"/>
              </a:rPr>
              <a:t>Refraction is related to the density.</a:t>
            </a:r>
          </a:p>
          <a:p>
            <a:pPr algn="just">
              <a:spcBef>
                <a:spcPts val="1900"/>
              </a:spcBef>
              <a:buFont typeface="Arial" pitchFamily="34" charset="0"/>
              <a:buChar char="•"/>
              <a:defRPr/>
            </a:pPr>
            <a:r>
              <a:rPr lang="en-US" dirty="0">
                <a:latin typeface="+mn-lt"/>
              </a:rPr>
              <a:t>A graded-index fiber, therefore is one with varying densities.</a:t>
            </a:r>
          </a:p>
          <a:p>
            <a:pPr algn="just">
              <a:spcBef>
                <a:spcPts val="1900"/>
              </a:spcBef>
              <a:buFont typeface="Arial" pitchFamily="34" charset="0"/>
              <a:buChar char="•"/>
              <a:defRPr/>
            </a:pPr>
            <a:r>
              <a:rPr lang="en-US" dirty="0">
                <a:latin typeface="+mn-lt"/>
              </a:rPr>
              <a:t>Density is highest at the center of the core and decreases gradually to its lowest at the edge.</a:t>
            </a: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a:p>
            <a:pPr algn="just">
              <a:spcBef>
                <a:spcPts val="1900"/>
              </a:spcBef>
              <a:buFont typeface="Arial" pitchFamily="34" charset="0"/>
              <a:buChar char="•"/>
              <a:defRPr/>
            </a:pPr>
            <a:endParaRPr lang="en-US" dirty="0">
              <a:latin typeface="+mn-lt"/>
            </a:endParaRPr>
          </a:p>
        </p:txBody>
      </p:sp>
      <p:sp>
        <p:nvSpPr>
          <p:cNvPr id="97283"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4391025"/>
          </a:xfrm>
          <a:prstGeom prst="rect">
            <a:avLst/>
          </a:prstGeom>
        </p:spPr>
        <p:txBody>
          <a:bodyPr>
            <a:spAutoFit/>
          </a:bodyPr>
          <a:lstStyle/>
          <a:p>
            <a:pPr algn="just">
              <a:spcBef>
                <a:spcPts val="1900"/>
              </a:spcBef>
              <a:buFont typeface="Arial" pitchFamily="34" charset="0"/>
              <a:buChar char="•"/>
              <a:defRPr/>
            </a:pPr>
            <a:r>
              <a:rPr lang="en-US" dirty="0">
                <a:latin typeface="+mn-lt"/>
              </a:rPr>
              <a:t>The multimode graded index fiber is an improvement on the multimode step index fiber. </a:t>
            </a:r>
          </a:p>
          <a:p>
            <a:pPr algn="just">
              <a:spcBef>
                <a:spcPts val="1900"/>
              </a:spcBef>
              <a:buFont typeface="Arial" pitchFamily="34" charset="0"/>
              <a:buChar char="•"/>
              <a:defRPr/>
            </a:pPr>
            <a:r>
              <a:rPr lang="en-US" dirty="0">
                <a:latin typeface="+mn-lt"/>
              </a:rPr>
              <a:t>Multimode graded index fibers have non-uniform refractive index. </a:t>
            </a:r>
          </a:p>
          <a:p>
            <a:pPr algn="just">
              <a:spcBef>
                <a:spcPts val="1900"/>
              </a:spcBef>
              <a:buFont typeface="Arial" pitchFamily="34" charset="0"/>
              <a:buChar char="•"/>
              <a:defRPr/>
            </a:pPr>
            <a:r>
              <a:rPr lang="en-US" dirty="0">
                <a:latin typeface="+mn-lt"/>
              </a:rPr>
              <a:t>This fiber has maximum density at the center which gradually decreases towards the outer edge. </a:t>
            </a:r>
          </a:p>
          <a:p>
            <a:pPr algn="just">
              <a:spcBef>
                <a:spcPts val="1900"/>
              </a:spcBef>
              <a:buFont typeface="Arial" pitchFamily="34" charset="0"/>
              <a:buChar char="•"/>
              <a:defRPr/>
            </a:pPr>
            <a:r>
              <a:rPr lang="en-US" dirty="0">
                <a:latin typeface="+mn-lt"/>
              </a:rPr>
              <a:t>Light rays propagate down this type of fiber through refraction rather than reflection. </a:t>
            </a:r>
          </a:p>
          <a:p>
            <a:pPr algn="just">
              <a:spcBef>
                <a:spcPts val="1900"/>
              </a:spcBef>
              <a:buFont typeface="Arial" pitchFamily="34" charset="0"/>
              <a:buChar char="•"/>
              <a:defRPr/>
            </a:pPr>
            <a:endParaRPr lang="en-US" dirty="0">
              <a:latin typeface="+mn-lt"/>
            </a:endParaRPr>
          </a:p>
        </p:txBody>
      </p:sp>
      <p:sp>
        <p:nvSpPr>
          <p:cNvPr id="98307"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4146550"/>
          </a:xfrm>
          <a:prstGeom prst="rect">
            <a:avLst/>
          </a:prstGeom>
        </p:spPr>
        <p:txBody>
          <a:bodyPr>
            <a:spAutoFit/>
          </a:bodyPr>
          <a:lstStyle/>
          <a:p>
            <a:pPr algn="just">
              <a:spcBef>
                <a:spcPts val="1900"/>
              </a:spcBef>
              <a:buFont typeface="Arial" pitchFamily="34" charset="0"/>
              <a:buChar char="•"/>
              <a:defRPr/>
            </a:pPr>
            <a:r>
              <a:rPr lang="en-US" dirty="0">
                <a:latin typeface="+mn-lt"/>
              </a:rPr>
              <a:t>As the light rays propagate down the fiber, the rays travelling in the outer most area of the fiber travel a greater distance than the rays travelling near the center. </a:t>
            </a:r>
          </a:p>
          <a:p>
            <a:pPr algn="just">
              <a:spcBef>
                <a:spcPts val="1900"/>
              </a:spcBef>
              <a:buFont typeface="Arial" pitchFamily="34" charset="0"/>
              <a:buChar char="•"/>
              <a:defRPr/>
            </a:pPr>
            <a:r>
              <a:rPr lang="en-US" dirty="0">
                <a:latin typeface="+mn-lt"/>
              </a:rPr>
              <a:t>Because the refractive index decreases with distance from the center, the light rays travelling farthest from the center propagate at a higher velocity. </a:t>
            </a:r>
          </a:p>
          <a:p>
            <a:pPr algn="just">
              <a:spcBef>
                <a:spcPts val="1900"/>
              </a:spcBef>
              <a:buFont typeface="Arial" pitchFamily="34" charset="0"/>
              <a:buChar char="•"/>
              <a:defRPr/>
            </a:pPr>
            <a:r>
              <a:rPr lang="en-US" dirty="0">
                <a:latin typeface="+mn-lt"/>
              </a:rPr>
              <a:t>Therefore all light rays take approximately the same time to travel the length of the fiber.</a:t>
            </a:r>
          </a:p>
          <a:p>
            <a:pPr algn="just">
              <a:spcBef>
                <a:spcPts val="1900"/>
              </a:spcBef>
              <a:buFont typeface="Arial" pitchFamily="34" charset="0"/>
              <a:buChar char="•"/>
              <a:defRPr/>
            </a:pPr>
            <a:endParaRPr lang="en-US" dirty="0">
              <a:latin typeface="+mn-lt"/>
            </a:endParaRPr>
          </a:p>
        </p:txBody>
      </p:sp>
      <p:sp>
        <p:nvSpPr>
          <p:cNvPr id="99331"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63" y="1122363"/>
            <a:ext cx="8053387" cy="3165475"/>
          </a:xfrm>
          <a:prstGeom prst="rect">
            <a:avLst/>
          </a:prstGeom>
        </p:spPr>
        <p:txBody>
          <a:bodyPr>
            <a:spAutoFit/>
          </a:bodyPr>
          <a:lstStyle/>
          <a:p>
            <a:pPr algn="just">
              <a:spcBef>
                <a:spcPts val="1900"/>
              </a:spcBef>
              <a:buFont typeface="Arial" pitchFamily="34" charset="0"/>
              <a:buChar char="•"/>
              <a:defRPr/>
            </a:pPr>
            <a:r>
              <a:rPr lang="en-US" b="1" dirty="0">
                <a:latin typeface="+mn-lt"/>
              </a:rPr>
              <a:t>Single-mode</a:t>
            </a:r>
            <a:r>
              <a:rPr lang="en-US" dirty="0">
                <a:latin typeface="+mn-lt"/>
              </a:rPr>
              <a:t> uses step-index fiber and a highly focused source of light that limits beams to a small range of angles, all close to horizontal.</a:t>
            </a:r>
          </a:p>
          <a:p>
            <a:pPr algn="just">
              <a:spcBef>
                <a:spcPts val="1900"/>
              </a:spcBef>
              <a:buFont typeface="Arial" pitchFamily="34" charset="0"/>
              <a:buChar char="•"/>
              <a:defRPr/>
            </a:pPr>
            <a:r>
              <a:rPr lang="en-US" dirty="0">
                <a:latin typeface="+mn-lt"/>
              </a:rPr>
              <a:t>The single mode fiber itself is manufactures with a much smaller diameter than that of multimode fiber, and with substantially lower density (index of refraction).</a:t>
            </a:r>
          </a:p>
          <a:p>
            <a:pPr algn="just">
              <a:spcBef>
                <a:spcPts val="1900"/>
              </a:spcBef>
              <a:buFont typeface="Arial" pitchFamily="34" charset="0"/>
              <a:buChar char="•"/>
              <a:defRPr/>
            </a:pPr>
            <a:endParaRPr lang="en-US" dirty="0">
              <a:latin typeface="+mn-lt"/>
            </a:endParaRPr>
          </a:p>
        </p:txBody>
      </p:sp>
      <p:sp>
        <p:nvSpPr>
          <p:cNvPr id="100355" name="Rectangle 2"/>
          <p:cNvSpPr>
            <a:spLocks noChangeArrowheads="1"/>
          </p:cNvSpPr>
          <p:nvPr/>
        </p:nvSpPr>
        <p:spPr bwMode="auto">
          <a:xfrm>
            <a:off x="3740150" y="0"/>
            <a:ext cx="3868738" cy="830263"/>
          </a:xfrm>
          <a:prstGeom prst="rect">
            <a:avLst/>
          </a:prstGeom>
          <a:noFill/>
          <a:ln w="9525">
            <a:noFill/>
            <a:miter lim="800000"/>
            <a:headEnd/>
            <a:tailEnd/>
          </a:ln>
        </p:spPr>
        <p:txBody>
          <a:bodyPr wrap="none">
            <a:spAutoFit/>
          </a:bodyPr>
          <a:lstStyle/>
          <a:p>
            <a:r>
              <a:rPr lang="en-US" sz="4800" b="1">
                <a:solidFill>
                  <a:srgbClr val="FFFF00"/>
                </a:solidFill>
              </a:rPr>
              <a:t>Optical Fiber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0"/>
          <p:cNvPicPr>
            <a:picLocks noChangeAspect="1" noChangeArrowheads="1"/>
          </p:cNvPicPr>
          <p:nvPr/>
        </p:nvPicPr>
        <p:blipFill>
          <a:blip r:embed="rId2"/>
          <a:srcRect/>
          <a:stretch>
            <a:fillRect/>
          </a:stretch>
        </p:blipFill>
        <p:spPr bwMode="auto">
          <a:xfrm>
            <a:off x="1062038" y="1600200"/>
            <a:ext cx="6024562" cy="4443413"/>
          </a:xfrm>
          <a:prstGeom prst="rect">
            <a:avLst/>
          </a:prstGeom>
          <a:noFill/>
          <a:ln w="9525">
            <a:noFill/>
            <a:miter lim="800000"/>
            <a:headEnd/>
            <a:tailEnd/>
          </a:ln>
        </p:spPr>
      </p:pic>
      <p:sp>
        <p:nvSpPr>
          <p:cNvPr id="101379" name="Rectangle 11"/>
          <p:cNvSpPr>
            <a:spLocks noChangeArrowheads="1"/>
          </p:cNvSpPr>
          <p:nvPr/>
        </p:nvSpPr>
        <p:spPr bwMode="auto">
          <a:xfrm>
            <a:off x="3665538" y="933450"/>
            <a:ext cx="1014412" cy="457200"/>
          </a:xfrm>
          <a:prstGeom prst="rect">
            <a:avLst/>
          </a:prstGeom>
          <a:noFill/>
          <a:ln w="9525">
            <a:noFill/>
            <a:miter lim="800000"/>
            <a:headEnd/>
            <a:tailEnd/>
          </a:ln>
        </p:spPr>
        <p:txBody>
          <a:bodyPr wrap="none">
            <a:spAutoFit/>
          </a:bodyPr>
          <a:lstStyle/>
          <a:p>
            <a:r>
              <a:rPr lang="en-US" altLang="en-US" b="1" i="1"/>
              <a:t>Modes</a:t>
            </a:r>
            <a:endParaRPr lang="en-US" b="1" i="1"/>
          </a:p>
        </p:txBody>
      </p:sp>
      <p:sp>
        <p:nvSpPr>
          <p:cNvPr id="101380"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Text Box 2"/>
          <p:cNvSpPr txBox="1">
            <a:spLocks noChangeArrowheads="1"/>
          </p:cNvSpPr>
          <p:nvPr/>
        </p:nvSpPr>
        <p:spPr bwMode="auto">
          <a:xfrm>
            <a:off x="685800" y="1371600"/>
            <a:ext cx="1579563" cy="457200"/>
          </a:xfrm>
          <a:prstGeom prst="rect">
            <a:avLst/>
          </a:prstGeom>
          <a:noFill/>
          <a:ln w="9525">
            <a:noFill/>
            <a:miter lim="800000"/>
            <a:headEnd/>
            <a:tailEnd/>
          </a:ln>
          <a:effectLst/>
        </p:spPr>
        <p:txBody>
          <a:bodyPr wrap="none">
            <a:spAutoFit/>
          </a:bodyPr>
          <a:lstStyle/>
          <a:p>
            <a:pPr>
              <a:defRPr/>
            </a:pPr>
            <a:r>
              <a:rPr lang="en-US" b="1" i="1">
                <a:solidFill>
                  <a:srgbClr val="FF0066"/>
                </a:solidFill>
                <a:effectLst>
                  <a:outerShdw blurRad="38100" dist="38100" dir="2700000" algn="tl">
                    <a:srgbClr val="C0C0C0"/>
                  </a:outerShdw>
                </a:effectLst>
                <a:cs typeface="+mn-cs"/>
              </a:rPr>
              <a:t>Fiber types</a:t>
            </a:r>
          </a:p>
        </p:txBody>
      </p:sp>
      <p:graphicFrame>
        <p:nvGraphicFramePr>
          <p:cNvPr id="1308675" name="Group 3"/>
          <p:cNvGraphicFramePr>
            <a:graphicFrameLocks noGrp="1"/>
          </p:cNvGraphicFramePr>
          <p:nvPr/>
        </p:nvGraphicFramePr>
        <p:xfrm>
          <a:off x="685800" y="1912938"/>
          <a:ext cx="7634288" cy="3344864"/>
        </p:xfrm>
        <a:graphic>
          <a:graphicData uri="http://schemas.openxmlformats.org/drawingml/2006/table">
            <a:tbl>
              <a:tblPr/>
              <a:tblGrid>
                <a:gridCol w="1385888">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tblGrid>
              <a:tr h="769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cs typeface="Arial" pitchFamily="34" charset="0"/>
                        </a:rPr>
                        <a:t>Type</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Core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cs typeface="Arial" pitchFamily="34" charset="0"/>
                        </a:rPr>
                        <a:t>Cladding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Mode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612775">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50/125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125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Multimode, graded-index</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1"/>
                  </a:ext>
                </a:extLst>
              </a:tr>
              <a:tr h="769938">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62.5/125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62.5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125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Multimode, graded-index</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2"/>
                  </a:ext>
                </a:extLst>
              </a:tr>
              <a:tr h="590550">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100/125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125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Multimode, graded-index</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3"/>
                  </a:ext>
                </a:extLst>
              </a:tr>
              <a:tr h="601663">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hlink"/>
                          </a:solidFill>
                          <a:effectLst>
                            <a:outerShdw blurRad="38100" dist="38100" dir="2700000" algn="tl">
                              <a:srgbClr val="C0C0C0"/>
                            </a:outerShdw>
                          </a:effectLst>
                          <a:latin typeface="Times New Roman" pitchFamily="18" charset="0"/>
                          <a:cs typeface="Arial" pitchFamily="34" charset="0"/>
                        </a:rPr>
                        <a:t>7/125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    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cs typeface="Arial" pitchFamily="34" charset="0"/>
                        </a:rPr>
                        <a:t>125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ts val="190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cs typeface="Arial" pitchFamily="34" charset="0"/>
                        </a:rPr>
                        <a:t>Single-mode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4"/>
                  </a:ext>
                </a:extLst>
              </a:tr>
            </a:tbl>
          </a:graphicData>
        </a:graphic>
      </p:graphicFrame>
      <p:sp>
        <p:nvSpPr>
          <p:cNvPr id="102435" name="Rectangle 3"/>
          <p:cNvSpPr>
            <a:spLocks noChangeArrowheads="1"/>
          </p:cNvSpPr>
          <p:nvPr/>
        </p:nvSpPr>
        <p:spPr bwMode="auto">
          <a:xfrm>
            <a:off x="1543050" y="0"/>
            <a:ext cx="7600950" cy="708025"/>
          </a:xfrm>
          <a:prstGeom prst="rect">
            <a:avLst/>
          </a:prstGeom>
          <a:noFill/>
          <a:ln w="9525">
            <a:noFill/>
            <a:miter lim="800000"/>
            <a:headEnd/>
            <a:tailEnd/>
          </a:ln>
        </p:spPr>
        <p:txBody>
          <a:bodyPr>
            <a:spAutoFit/>
          </a:bodyPr>
          <a:lstStyle/>
          <a:p>
            <a:pPr algn="ctr"/>
            <a:r>
              <a:rPr lang="en-IN" sz="4000" b="1">
                <a:solidFill>
                  <a:srgbClr val="FFFF00"/>
                </a:solidFill>
              </a:rPr>
              <a:t>Cont'd…</a:t>
            </a:r>
            <a:endParaRPr lang="en-US" sz="4000">
              <a:solidFill>
                <a:srgbClr val="FFFF00"/>
              </a:solidFill>
            </a:endParaRPr>
          </a:p>
        </p:txBody>
      </p:sp>
    </p:spTree>
  </p:cSld>
  <p:clrMapOvr>
    <a:masterClrMapping/>
  </p:clrMapOvr>
</p:sld>
</file>

<file path=ppt/theme/theme1.xml><?xml version="1.0" encoding="utf-8"?>
<a:theme xmlns:a="http://schemas.openxmlformats.org/drawingml/2006/main" name="Presentation_MC_HR_141004">
  <a:themeElements>
    <a:clrScheme name="Presentation_MC_HR_14100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tion_MC_HR_141004">
      <a:majorFont>
        <a:latin typeface="Times New Roman"/>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_MC_HR_14100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_MC_HR_14100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_MC_HR_14100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_MC_HR_14100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_MC_HR_14100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_MC_HR_14100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_MC_HR_14100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Presentation_MC_HR_141004</Template>
  <TotalTime>4274</TotalTime>
  <Words>7576</Words>
  <Application>Microsoft Office PowerPoint</Application>
  <PresentationFormat>On-screen Show (4:3)</PresentationFormat>
  <Paragraphs>1105</Paragraphs>
  <Slides>240</Slides>
  <Notes>135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240</vt:i4>
      </vt:variant>
    </vt:vector>
  </HeadingPairs>
  <TitlesOfParts>
    <vt:vector size="250" baseType="lpstr">
      <vt:lpstr>Arial</vt:lpstr>
      <vt:lpstr>Avant Garde</vt:lpstr>
      <vt:lpstr>Helvetica Neue</vt:lpstr>
      <vt:lpstr>Symbol</vt:lpstr>
      <vt:lpstr>Tahoma</vt:lpstr>
      <vt:lpstr>Times</vt:lpstr>
      <vt:lpstr>Times New Roman</vt:lpstr>
      <vt:lpstr>Wingdings</vt:lpstr>
      <vt:lpstr>Presentation_MC_HR_141004</vt:lpstr>
      <vt:lpstr>File</vt:lpstr>
      <vt:lpstr>Computer Network (MCA-103) UNIT - I</vt:lpstr>
      <vt:lpstr>Overview</vt:lpstr>
      <vt:lpstr>PowerPoint Presentation</vt:lpstr>
      <vt:lpstr>PowerPoint Presentation</vt:lpstr>
      <vt:lpstr>PowerPoint Presentation</vt:lpstr>
      <vt:lpstr>PowerPoint Presentation</vt:lpstr>
      <vt:lpstr>Unit 1</vt:lpstr>
      <vt:lpstr>Introduction</vt:lpstr>
      <vt:lpstr>Introduction</vt:lpstr>
      <vt:lpstr>Introduction</vt:lpstr>
      <vt:lpstr>Data Flow</vt:lpstr>
      <vt:lpstr>Data Flow</vt:lpstr>
      <vt:lpstr>Data Flow</vt:lpstr>
      <vt:lpstr>Types of Connection</vt:lpstr>
      <vt:lpstr>Types of Connection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Internet Today</vt:lpstr>
      <vt:lpstr>Network Models</vt:lpstr>
      <vt:lpstr>Internet Layers</vt:lpstr>
      <vt:lpstr>Internet Layers</vt:lpstr>
      <vt:lpstr>Internet Layers</vt:lpstr>
      <vt:lpstr>OSI Model</vt:lpstr>
      <vt:lpstr>Physical Layer</vt:lpstr>
      <vt:lpstr>Physical Layer</vt:lpstr>
      <vt:lpstr>Data Link Layer</vt:lpstr>
      <vt:lpstr>Data Link Layer</vt:lpstr>
      <vt:lpstr>Node to Node Delivery</vt:lpstr>
      <vt:lpstr>Node to Node Delivery</vt:lpstr>
      <vt:lpstr>Node to Node Delivery</vt:lpstr>
      <vt:lpstr>Network Layer</vt:lpstr>
      <vt:lpstr>Network Layer</vt:lpstr>
      <vt:lpstr>Source – to - Destination</vt:lpstr>
      <vt:lpstr>   Source – to - Destination</vt:lpstr>
      <vt:lpstr>   Source – to - Destination</vt:lpstr>
      <vt:lpstr>   Transport Layer</vt:lpstr>
      <vt:lpstr>   Transport Layer</vt:lpstr>
      <vt:lpstr>   Process to Process</vt:lpstr>
      <vt:lpstr>   Process to Process</vt:lpstr>
      <vt:lpstr>   Process to Process</vt:lpstr>
      <vt:lpstr>Session Layer</vt:lpstr>
      <vt:lpstr>Presentation Layer</vt:lpstr>
      <vt:lpstr>   Application Layer</vt:lpstr>
      <vt:lpstr>   Application Layer</vt:lpstr>
      <vt:lpstr>   Summary of Layers</vt:lpstr>
      <vt:lpstr>   OSI Model</vt:lpstr>
      <vt:lpstr>OSI Model</vt:lpstr>
      <vt:lpstr>OSI Model</vt:lpstr>
      <vt:lpstr>OSI Model</vt:lpstr>
      <vt:lpstr>OSI Model</vt:lpstr>
      <vt:lpstr>Reference Models</vt:lpstr>
      <vt:lpstr>Reference Models</vt:lpstr>
      <vt:lpstr>Reference Models (2)</vt:lpstr>
      <vt:lpstr>Comparing OSI and TCP/IP Models</vt:lpstr>
      <vt:lpstr>A Critique of the OSI Model and Protocols</vt:lpstr>
      <vt:lpstr>Bad Timing</vt:lpstr>
      <vt:lpstr>A Critique of the TCP/IP Reference Model</vt:lpstr>
      <vt:lpstr>Computer Networks</vt:lpstr>
      <vt:lpstr>Position of Physical Layer</vt:lpstr>
      <vt:lpstr>Physical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Satellite Networks</vt:lpstr>
      <vt:lpstr>Satellite Networks</vt:lpstr>
      <vt:lpstr>Satellite Networks</vt:lpstr>
      <vt:lpstr>Satellite Networks</vt:lpstr>
      <vt:lpstr>Satellite Networks</vt:lpstr>
      <vt:lpstr>Satellite Networks</vt:lpstr>
      <vt:lpstr>Satellite Networks</vt:lpstr>
      <vt:lpstr>Satellite Networks</vt:lpstr>
      <vt:lpstr>Satellite Networks</vt:lpstr>
      <vt:lpstr>Satellite Networks</vt:lpstr>
      <vt:lpstr>Satellite Networks</vt:lpstr>
      <vt:lpstr>Satellite Networks</vt:lpstr>
      <vt:lpstr>Satellite Networks</vt:lpstr>
      <vt:lpstr>Physical Layer</vt:lpstr>
      <vt:lpstr>Physical Layer</vt:lpstr>
      <vt:lpstr>Physical Layer</vt:lpstr>
      <vt:lpstr>Physical Layer</vt:lpstr>
      <vt:lpstr>Analog Signals</vt:lpstr>
      <vt:lpstr>Sine Wave</vt:lpstr>
      <vt:lpstr>Amplitude</vt:lpstr>
      <vt:lpstr>Signals</vt:lpstr>
      <vt:lpstr>Signals</vt:lpstr>
      <vt:lpstr>Signals</vt:lpstr>
      <vt:lpstr>Signals</vt:lpstr>
      <vt:lpstr>Signals</vt:lpstr>
      <vt:lpstr>Bandwidth</vt:lpstr>
      <vt:lpstr>Example</vt:lpstr>
      <vt:lpstr>Digital Versus Analog</vt:lpstr>
      <vt:lpstr>Transmission Impairment</vt:lpstr>
      <vt:lpstr>Transmission Impairment</vt:lpstr>
      <vt:lpstr>Transmission Impairment</vt:lpstr>
      <vt:lpstr>Transmission Impairment</vt:lpstr>
      <vt:lpstr>Transmission Impairment</vt:lpstr>
      <vt:lpstr>Transmission Impairment</vt:lpstr>
      <vt:lpstr>Transmission Impairment</vt:lpstr>
      <vt:lpstr>Transmission Impairment</vt:lpstr>
      <vt:lpstr>Attenuation</vt:lpstr>
      <vt:lpstr>Example</vt:lpstr>
      <vt:lpstr>Distortion</vt:lpstr>
      <vt:lpstr>Distortion</vt:lpstr>
      <vt:lpstr>Distortion</vt:lpstr>
      <vt:lpstr>Noise</vt:lpstr>
      <vt:lpstr>Noise</vt:lpstr>
      <vt:lpstr>Noise</vt:lpstr>
      <vt:lpstr>Noise</vt:lpstr>
      <vt:lpstr>Noise</vt:lpstr>
      <vt:lpstr>Noise</vt:lpstr>
      <vt:lpstr>Signals</vt:lpstr>
      <vt:lpstr>Throughput</vt:lpstr>
      <vt:lpstr>Propagation Time</vt:lpstr>
      <vt:lpstr>Wave Length</vt:lpstr>
      <vt:lpstr>Signals</vt:lpstr>
      <vt:lpstr>Characterstics</vt:lpstr>
      <vt:lpstr>Characterstics</vt:lpstr>
      <vt:lpstr>Characterstics</vt:lpstr>
      <vt:lpstr>Line Coding</vt:lpstr>
      <vt:lpstr>Signal Levels Vs Data level</vt:lpstr>
      <vt:lpstr>Digital Signal Encoding Formats </vt:lpstr>
      <vt:lpstr>Unipolar Encoding</vt:lpstr>
      <vt:lpstr>Unipolar Encoding</vt:lpstr>
      <vt:lpstr>Polar Encoding</vt:lpstr>
      <vt:lpstr>NRZ Encoding</vt:lpstr>
      <vt:lpstr>NRZ Encoding</vt:lpstr>
      <vt:lpstr>NRZ Encoding</vt:lpstr>
      <vt:lpstr>Digital Transmission</vt:lpstr>
      <vt:lpstr>RZ Encoding</vt:lpstr>
      <vt:lpstr>RZ Encoding</vt:lpstr>
      <vt:lpstr>Manchaster</vt:lpstr>
      <vt:lpstr>Manchester</vt:lpstr>
      <vt:lpstr>Differential Manchester</vt:lpstr>
      <vt:lpstr>Bipolar Encoding</vt:lpstr>
      <vt:lpstr>Sampling</vt:lpstr>
      <vt:lpstr>Modulation of Digital Data</vt:lpstr>
      <vt:lpstr>Digital to Analog</vt:lpstr>
      <vt:lpstr>Digital to Analog</vt:lpstr>
      <vt:lpstr>Digital to Analog</vt:lpstr>
      <vt:lpstr>Digital to Analog</vt:lpstr>
      <vt:lpstr>Digital to Analog</vt:lpstr>
      <vt:lpstr>ASK</vt:lpstr>
      <vt:lpstr> FSK</vt:lpstr>
      <vt:lpstr> PSK</vt:lpstr>
      <vt:lpstr> PSK Constellation</vt:lpstr>
      <vt:lpstr> Analog Modulation</vt:lpstr>
      <vt:lpstr> Analog Modulation</vt:lpstr>
      <vt:lpstr> AM</vt:lpstr>
      <vt:lpstr> AM</vt:lpstr>
      <vt:lpstr> Frequency Modulation</vt:lpstr>
      <vt:lpstr>Sampling</vt:lpstr>
      <vt:lpstr>Sampling</vt:lpstr>
      <vt:lpstr>Sampling</vt:lpstr>
      <vt:lpstr>Sampling</vt:lpstr>
      <vt:lpstr>Sampling</vt:lpstr>
      <vt:lpstr>PAM</vt:lpstr>
      <vt:lpstr>PAM</vt:lpstr>
      <vt:lpstr>PCM</vt:lpstr>
      <vt:lpstr>Analog to PCM Digital code</vt:lpstr>
      <vt:lpstr>Analog to PCM Digital code</vt:lpstr>
      <vt:lpstr>Sampling</vt:lpstr>
      <vt:lpstr>Example</vt:lpstr>
      <vt:lpstr>Example</vt:lpstr>
      <vt:lpstr>Example</vt:lpstr>
      <vt:lpstr>Sampling</vt:lpstr>
      <vt:lpstr>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Questions (Short)</vt:lpstr>
      <vt:lpstr>Review Questions (Long)</vt:lpstr>
      <vt:lpstr>Recommended Reading</vt:lpstr>
    </vt:vector>
  </TitlesOfParts>
  <Company>Capital 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Computer Networks</dc:title>
  <dc:creator>Visha Jain</dc:creator>
  <cp:lastModifiedBy>Dr. Arpita</cp:lastModifiedBy>
  <cp:revision>672</cp:revision>
  <cp:lastPrinted>2000-01-06T22:07:45Z</cp:lastPrinted>
  <dcterms:created xsi:type="dcterms:W3CDTF">2000-01-06T15:07:49Z</dcterms:created>
  <dcterms:modified xsi:type="dcterms:W3CDTF">2023-08-08T05:07:12Z</dcterms:modified>
</cp:coreProperties>
</file>